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3" r:id="rId5"/>
    <p:sldId id="264" r:id="rId6"/>
    <p:sldId id="265" r:id="rId7"/>
    <p:sldId id="266" r:id="rId8"/>
    <p:sldId id="267" r:id="rId9"/>
    <p:sldId id="268" r:id="rId10"/>
    <p:sldId id="270" r:id="rId11"/>
    <p:sldId id="269" r:id="rId12"/>
    <p:sldId id="271" r:id="rId13"/>
    <p:sldId id="272"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D75"/>
    <a:srgbClr val="BC1A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89C3FE-6929-4EB0-BF80-231746E221C0}" v="2" dt="2025-07-16T03:11:35.4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85" autoAdjust="0"/>
    <p:restoredTop sz="94660"/>
  </p:normalViewPr>
  <p:slideViewPr>
    <p:cSldViewPr snapToGrid="0">
      <p:cViewPr varScale="1">
        <p:scale>
          <a:sx n="111" d="100"/>
          <a:sy n="111" d="100"/>
        </p:scale>
        <p:origin x="5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Neumann" userId="32c770cd-6f96-44fc-b099-c5ff442316bb" providerId="ADAL" clId="{DB89C3FE-6929-4EB0-BF80-231746E221C0}"/>
    <pc:docChg chg="custSel modSld">
      <pc:chgData name="Claire Neumann" userId="32c770cd-6f96-44fc-b099-c5ff442316bb" providerId="ADAL" clId="{DB89C3FE-6929-4EB0-BF80-231746E221C0}" dt="2025-07-16T03:13:25.003" v="43" actId="20577"/>
      <pc:docMkLst>
        <pc:docMk/>
      </pc:docMkLst>
      <pc:sldChg chg="addSp delSp modSp mod">
        <pc:chgData name="Claire Neumann" userId="32c770cd-6f96-44fc-b099-c5ff442316bb" providerId="ADAL" clId="{DB89C3FE-6929-4EB0-BF80-231746E221C0}" dt="2025-07-16T03:13:25.003" v="43" actId="20577"/>
        <pc:sldMkLst>
          <pc:docMk/>
          <pc:sldMk cId="3314081523" sldId="263"/>
        </pc:sldMkLst>
        <pc:spChg chg="mod">
          <ac:chgData name="Claire Neumann" userId="32c770cd-6f96-44fc-b099-c5ff442316bb" providerId="ADAL" clId="{DB89C3FE-6929-4EB0-BF80-231746E221C0}" dt="2025-07-16T03:08:21.415" v="2" actId="255"/>
          <ac:spMkLst>
            <pc:docMk/>
            <pc:sldMk cId="3314081523" sldId="263"/>
            <ac:spMk id="2" creationId="{FF8BE9C9-A200-B6F8-B11F-AF0D76EF2252}"/>
          </ac:spMkLst>
        </pc:spChg>
        <pc:spChg chg="mod">
          <ac:chgData name="Claire Neumann" userId="32c770cd-6f96-44fc-b099-c5ff442316bb" providerId="ADAL" clId="{DB89C3FE-6929-4EB0-BF80-231746E221C0}" dt="2025-07-16T03:13:25.003" v="43" actId="20577"/>
          <ac:spMkLst>
            <pc:docMk/>
            <pc:sldMk cId="3314081523" sldId="263"/>
            <ac:spMk id="7" creationId="{BB8163F1-A631-E168-893C-6E5CB191BB89}"/>
          </ac:spMkLst>
        </pc:spChg>
        <pc:graphicFrameChg chg="add del mod">
          <ac:chgData name="Claire Neumann" userId="32c770cd-6f96-44fc-b099-c5ff442316bb" providerId="ADAL" clId="{DB89C3FE-6929-4EB0-BF80-231746E221C0}" dt="2025-07-16T03:11:28.774" v="5" actId="478"/>
          <ac:graphicFrameMkLst>
            <pc:docMk/>
            <pc:sldMk cId="3314081523" sldId="263"/>
            <ac:graphicFrameMk id="5" creationId="{AEB2ED28-BE09-A9FF-7A09-B58DC7CCCA1F}"/>
          </ac:graphicFrameMkLst>
        </pc:graphicFrameChg>
      </pc:sldChg>
      <pc:sldChg chg="modSp mod">
        <pc:chgData name="Claire Neumann" userId="32c770cd-6f96-44fc-b099-c5ff442316bb" providerId="ADAL" clId="{DB89C3FE-6929-4EB0-BF80-231746E221C0}" dt="2025-07-16T03:11:46.223" v="24" actId="120"/>
        <pc:sldMkLst>
          <pc:docMk/>
          <pc:sldMk cId="344899802" sldId="264"/>
        </pc:sldMkLst>
        <pc:spChg chg="mod">
          <ac:chgData name="Claire Neumann" userId="32c770cd-6f96-44fc-b099-c5ff442316bb" providerId="ADAL" clId="{DB89C3FE-6929-4EB0-BF80-231746E221C0}" dt="2025-07-16T03:11:46.223" v="24" actId="120"/>
          <ac:spMkLst>
            <pc:docMk/>
            <pc:sldMk cId="344899802" sldId="264"/>
            <ac:spMk id="3" creationId="{1F3A3879-2969-9D1E-149A-6B782B318441}"/>
          </ac:spMkLst>
        </pc:spChg>
      </pc:sldChg>
      <pc:sldChg chg="modSp mod">
        <pc:chgData name="Claire Neumann" userId="32c770cd-6f96-44fc-b099-c5ff442316bb" providerId="ADAL" clId="{DB89C3FE-6929-4EB0-BF80-231746E221C0}" dt="2025-07-16T03:12:01.414" v="25" actId="255"/>
        <pc:sldMkLst>
          <pc:docMk/>
          <pc:sldMk cId="2897676914" sldId="266"/>
        </pc:sldMkLst>
        <pc:spChg chg="mod">
          <ac:chgData name="Claire Neumann" userId="32c770cd-6f96-44fc-b099-c5ff442316bb" providerId="ADAL" clId="{DB89C3FE-6929-4EB0-BF80-231746E221C0}" dt="2025-07-16T03:12:01.414" v="25" actId="255"/>
          <ac:spMkLst>
            <pc:docMk/>
            <pc:sldMk cId="2897676914" sldId="266"/>
            <ac:spMk id="3" creationId="{BEC8A65C-307C-489B-9EB9-59513F29364A}"/>
          </ac:spMkLst>
        </pc:spChg>
      </pc:sldChg>
      <pc:sldChg chg="modSp mod">
        <pc:chgData name="Claire Neumann" userId="32c770cd-6f96-44fc-b099-c5ff442316bb" providerId="ADAL" clId="{DB89C3FE-6929-4EB0-BF80-231746E221C0}" dt="2025-07-16T03:12:13.644" v="27" actId="1076"/>
        <pc:sldMkLst>
          <pc:docMk/>
          <pc:sldMk cId="3689491853" sldId="267"/>
        </pc:sldMkLst>
        <pc:spChg chg="mod">
          <ac:chgData name="Claire Neumann" userId="32c770cd-6f96-44fc-b099-c5ff442316bb" providerId="ADAL" clId="{DB89C3FE-6929-4EB0-BF80-231746E221C0}" dt="2025-07-16T03:12:13.644" v="27" actId="1076"/>
          <ac:spMkLst>
            <pc:docMk/>
            <pc:sldMk cId="3689491853" sldId="267"/>
            <ac:spMk id="3" creationId="{9B51D813-ACB6-CC0B-DF54-BEC4257AB002}"/>
          </ac:spMkLst>
        </pc:spChg>
      </pc:sldChg>
      <pc:sldChg chg="modSp mod">
        <pc:chgData name="Claire Neumann" userId="32c770cd-6f96-44fc-b099-c5ff442316bb" providerId="ADAL" clId="{DB89C3FE-6929-4EB0-BF80-231746E221C0}" dt="2025-07-16T03:12:18.793" v="28" actId="255"/>
        <pc:sldMkLst>
          <pc:docMk/>
          <pc:sldMk cId="2336810123" sldId="268"/>
        </pc:sldMkLst>
        <pc:spChg chg="mod">
          <ac:chgData name="Claire Neumann" userId="32c770cd-6f96-44fc-b099-c5ff442316bb" providerId="ADAL" clId="{DB89C3FE-6929-4EB0-BF80-231746E221C0}" dt="2025-07-16T03:12:18.793" v="28" actId="255"/>
          <ac:spMkLst>
            <pc:docMk/>
            <pc:sldMk cId="2336810123" sldId="268"/>
            <ac:spMk id="3" creationId="{A1DE0057-E2C2-4DA5-B7A5-11F981956BFD}"/>
          </ac:spMkLst>
        </pc:spChg>
      </pc:sldChg>
      <pc:sldChg chg="modSp mod">
        <pc:chgData name="Claire Neumann" userId="32c770cd-6f96-44fc-b099-c5ff442316bb" providerId="ADAL" clId="{DB89C3FE-6929-4EB0-BF80-231746E221C0}" dt="2025-07-16T03:12:42.686" v="32" actId="1076"/>
        <pc:sldMkLst>
          <pc:docMk/>
          <pc:sldMk cId="3332615962" sldId="269"/>
        </pc:sldMkLst>
        <pc:picChg chg="mod">
          <ac:chgData name="Claire Neumann" userId="32c770cd-6f96-44fc-b099-c5ff442316bb" providerId="ADAL" clId="{DB89C3FE-6929-4EB0-BF80-231746E221C0}" dt="2025-07-16T03:12:42.686" v="32" actId="1076"/>
          <ac:picMkLst>
            <pc:docMk/>
            <pc:sldMk cId="3332615962" sldId="269"/>
            <ac:picMk id="9" creationId="{6BE880B7-5E79-C8BD-EA1F-F6DFE3E8CC4D}"/>
          </ac:picMkLst>
        </pc:picChg>
      </pc:sldChg>
      <pc:sldChg chg="modSp mod">
        <pc:chgData name="Claire Neumann" userId="32c770cd-6f96-44fc-b099-c5ff442316bb" providerId="ADAL" clId="{DB89C3FE-6929-4EB0-BF80-231746E221C0}" dt="2025-07-16T03:12:31.411" v="31" actId="1076"/>
        <pc:sldMkLst>
          <pc:docMk/>
          <pc:sldMk cId="2576425642" sldId="270"/>
        </pc:sldMkLst>
        <pc:spChg chg="mod">
          <ac:chgData name="Claire Neumann" userId="32c770cd-6f96-44fc-b099-c5ff442316bb" providerId="ADAL" clId="{DB89C3FE-6929-4EB0-BF80-231746E221C0}" dt="2025-07-16T03:12:28.477" v="30" actId="1076"/>
          <ac:spMkLst>
            <pc:docMk/>
            <pc:sldMk cId="2576425642" sldId="270"/>
            <ac:spMk id="2" creationId="{07A66A4C-EFA8-2790-0325-C7C39DE1DC12}"/>
          </ac:spMkLst>
        </pc:spChg>
        <pc:spChg chg="mod">
          <ac:chgData name="Claire Neumann" userId="32c770cd-6f96-44fc-b099-c5ff442316bb" providerId="ADAL" clId="{DB89C3FE-6929-4EB0-BF80-231746E221C0}" dt="2025-07-16T03:12:31.411" v="31" actId="1076"/>
          <ac:spMkLst>
            <pc:docMk/>
            <pc:sldMk cId="2576425642" sldId="270"/>
            <ac:spMk id="3" creationId="{0307DC82-CA26-FADB-0888-B3C2E2772246}"/>
          </ac:spMkLst>
        </pc:spChg>
      </pc:sldChg>
      <pc:sldChg chg="modSp mod">
        <pc:chgData name="Claire Neumann" userId="32c770cd-6f96-44fc-b099-c5ff442316bb" providerId="ADAL" clId="{DB89C3FE-6929-4EB0-BF80-231746E221C0}" dt="2025-07-16T03:12:51.639" v="34" actId="1076"/>
        <pc:sldMkLst>
          <pc:docMk/>
          <pc:sldMk cId="321375717" sldId="271"/>
        </pc:sldMkLst>
        <pc:spChg chg="mod">
          <ac:chgData name="Claire Neumann" userId="32c770cd-6f96-44fc-b099-c5ff442316bb" providerId="ADAL" clId="{DB89C3FE-6929-4EB0-BF80-231746E221C0}" dt="2025-07-16T03:12:51.639" v="34" actId="1076"/>
          <ac:spMkLst>
            <pc:docMk/>
            <pc:sldMk cId="321375717" sldId="271"/>
            <ac:spMk id="3" creationId="{3CAF02F7-4812-8840-B631-3F1B65120308}"/>
          </ac:spMkLst>
        </pc:spChg>
      </pc:sldChg>
      <pc:sldChg chg="modSp mod">
        <pc:chgData name="Claire Neumann" userId="32c770cd-6f96-44fc-b099-c5ff442316bb" providerId="ADAL" clId="{DB89C3FE-6929-4EB0-BF80-231746E221C0}" dt="2025-07-16T03:13:01.142" v="36" actId="1076"/>
        <pc:sldMkLst>
          <pc:docMk/>
          <pc:sldMk cId="681290147" sldId="272"/>
        </pc:sldMkLst>
        <pc:spChg chg="mod">
          <ac:chgData name="Claire Neumann" userId="32c770cd-6f96-44fc-b099-c5ff442316bb" providerId="ADAL" clId="{DB89C3FE-6929-4EB0-BF80-231746E221C0}" dt="2025-07-16T03:13:01.142" v="36" actId="1076"/>
          <ac:spMkLst>
            <pc:docMk/>
            <pc:sldMk cId="681290147" sldId="272"/>
            <ac:spMk id="3" creationId="{7327E828-8F87-A0E1-3F34-40F9EABD6C36}"/>
          </ac:spMkLst>
        </pc:spChg>
      </pc:sldChg>
      <pc:sldChg chg="modSp mod">
        <pc:chgData name="Claire Neumann" userId="32c770cd-6f96-44fc-b099-c5ff442316bb" providerId="ADAL" clId="{DB89C3FE-6929-4EB0-BF80-231746E221C0}" dt="2025-07-16T03:13:06.745" v="37" actId="255"/>
        <pc:sldMkLst>
          <pc:docMk/>
          <pc:sldMk cId="1823281645" sldId="273"/>
        </pc:sldMkLst>
        <pc:spChg chg="mod">
          <ac:chgData name="Claire Neumann" userId="32c770cd-6f96-44fc-b099-c5ff442316bb" providerId="ADAL" clId="{DB89C3FE-6929-4EB0-BF80-231746E221C0}" dt="2025-07-16T03:13:06.745" v="37" actId="255"/>
          <ac:spMkLst>
            <pc:docMk/>
            <pc:sldMk cId="1823281645" sldId="273"/>
            <ac:spMk id="3" creationId="{70E1CDB1-498E-F08D-128F-7D36861ECB2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B337473-AE01-E8F1-AAE4-6D28494C94E4}"/>
              </a:ext>
            </a:extLst>
          </p:cNvPr>
          <p:cNvSpPr>
            <a:spLocks noGrp="1"/>
          </p:cNvSpPr>
          <p:nvPr>
            <p:ph type="ctrTitle"/>
          </p:nvPr>
        </p:nvSpPr>
        <p:spPr>
          <a:xfrm>
            <a:off x="568114" y="2796691"/>
            <a:ext cx="8523110" cy="1579211"/>
          </a:xfrm>
        </p:spPr>
        <p:txBody>
          <a:bodyPr anchor="ctr"/>
          <a:lstStyle>
            <a:lvl1pPr algn="ctr">
              <a:defRPr sz="6000">
                <a:solidFill>
                  <a:srgbClr val="003F77"/>
                </a:solidFill>
              </a:defRPr>
            </a:lvl1pPr>
          </a:lstStyle>
          <a:p>
            <a:r>
              <a:rPr lang="en-US"/>
              <a:t>Click to edit Master title style</a:t>
            </a:r>
            <a:endParaRPr lang="en-US" dirty="0"/>
          </a:p>
        </p:txBody>
      </p:sp>
    </p:spTree>
    <p:extLst>
      <p:ext uri="{BB962C8B-B14F-4D97-AF65-F5344CB8AC3E}">
        <p14:creationId xmlns:p14="http://schemas.microsoft.com/office/powerpoint/2010/main" val="314977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037632C-7224-6BDD-D041-5A11D3E221F5}"/>
              </a:ext>
            </a:extLst>
          </p:cNvPr>
          <p:cNvSpPr>
            <a:spLocks noGrp="1"/>
          </p:cNvSpPr>
          <p:nvPr>
            <p:ph type="title"/>
          </p:nvPr>
        </p:nvSpPr>
        <p:spPr>
          <a:xfrm>
            <a:off x="838200" y="1519622"/>
            <a:ext cx="10515600" cy="819151"/>
          </a:xfrm>
        </p:spPr>
        <p:txBody>
          <a:bodyPr/>
          <a:lstStyle/>
          <a:p>
            <a:r>
              <a:rPr lang="en-US"/>
              <a:t>Click to edit Master title style</a:t>
            </a:r>
            <a:endParaRPr lang="en-US" dirty="0"/>
          </a:p>
        </p:txBody>
      </p:sp>
      <p:sp>
        <p:nvSpPr>
          <p:cNvPr id="8" name="Content Placeholder 2">
            <a:extLst>
              <a:ext uri="{FF2B5EF4-FFF2-40B4-BE49-F238E27FC236}">
                <a16:creationId xmlns:a16="http://schemas.microsoft.com/office/drawing/2014/main" id="{1B5DEA43-8C40-7372-C11C-BEEFA25D239F}"/>
              </a:ext>
            </a:extLst>
          </p:cNvPr>
          <p:cNvSpPr>
            <a:spLocks noGrp="1"/>
          </p:cNvSpPr>
          <p:nvPr>
            <p:ph idx="1"/>
          </p:nvPr>
        </p:nvSpPr>
        <p:spPr>
          <a:xfrm>
            <a:off x="838200" y="2434590"/>
            <a:ext cx="10515600" cy="3742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41531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BB25B6F0-D570-75C3-23ED-031A359CAA0A}"/>
              </a:ext>
            </a:extLst>
          </p:cNvPr>
          <p:cNvSpPr>
            <a:spLocks noGrp="1"/>
          </p:cNvSpPr>
          <p:nvPr>
            <p:ph type="title"/>
          </p:nvPr>
        </p:nvSpPr>
        <p:spPr>
          <a:xfrm>
            <a:off x="831850" y="1709738"/>
            <a:ext cx="10515600" cy="2852737"/>
          </a:xfrm>
        </p:spPr>
        <p:txBody>
          <a:bodyPr anchor="ctr"/>
          <a:lstStyle>
            <a:lvl1pPr>
              <a:defRPr sz="6000"/>
            </a:lvl1pPr>
          </a:lstStyle>
          <a:p>
            <a:r>
              <a:rPr lang="en-US"/>
              <a:t>Click to edit Master title style</a:t>
            </a:r>
            <a:endParaRPr lang="en-US" dirty="0"/>
          </a:p>
        </p:txBody>
      </p:sp>
      <p:sp>
        <p:nvSpPr>
          <p:cNvPr id="8" name="Text Placeholder 2">
            <a:extLst>
              <a:ext uri="{FF2B5EF4-FFF2-40B4-BE49-F238E27FC236}">
                <a16:creationId xmlns:a16="http://schemas.microsoft.com/office/drawing/2014/main" id="{4699FCDD-E668-506A-27CD-FCEA4A8F724A}"/>
              </a:ext>
            </a:extLst>
          </p:cNvPr>
          <p:cNvSpPr>
            <a:spLocks noGrp="1"/>
          </p:cNvSpPr>
          <p:nvPr>
            <p:ph type="body" idx="1"/>
          </p:nvPr>
        </p:nvSpPr>
        <p:spPr>
          <a:xfrm>
            <a:off x="831850" y="4589463"/>
            <a:ext cx="10515600" cy="1500187"/>
          </a:xfrm>
        </p:spPr>
        <p:txBody>
          <a:bodyPr anchor="ctr"/>
          <a:lstStyle>
            <a:lvl1pPr marL="0" indent="0" algn="l">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3587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DEA18C6-69C7-49EC-4221-FCEC93508C82}"/>
              </a:ext>
            </a:extLst>
          </p:cNvPr>
          <p:cNvSpPr>
            <a:spLocks noGrp="1"/>
          </p:cNvSpPr>
          <p:nvPr>
            <p:ph type="title"/>
          </p:nvPr>
        </p:nvSpPr>
        <p:spPr>
          <a:xfrm>
            <a:off x="838200" y="1519622"/>
            <a:ext cx="10515600" cy="819151"/>
          </a:xfrm>
        </p:spPr>
        <p:txBody>
          <a:bodyPr/>
          <a:lstStyle/>
          <a:p>
            <a:r>
              <a:rPr lang="en-US"/>
              <a:t>Click to edit Master title style</a:t>
            </a:r>
          </a:p>
        </p:txBody>
      </p:sp>
    </p:spTree>
    <p:extLst>
      <p:ext uri="{BB962C8B-B14F-4D97-AF65-F5344CB8AC3E}">
        <p14:creationId xmlns:p14="http://schemas.microsoft.com/office/powerpoint/2010/main" val="4211573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194707-134A-4F04-81B7-7EDDF30BB032}"/>
              </a:ext>
            </a:extLst>
          </p:cNvPr>
          <p:cNvSpPr>
            <a:spLocks noGrp="1"/>
          </p:cNvSpPr>
          <p:nvPr>
            <p:ph type="dt" sz="half" idx="10"/>
          </p:nvPr>
        </p:nvSpPr>
        <p:spPr>
          <a:xfrm>
            <a:off x="838200" y="6356350"/>
            <a:ext cx="2743200" cy="365125"/>
          </a:xfrm>
          <a:prstGeom prst="rect">
            <a:avLst/>
          </a:prstGeom>
        </p:spPr>
        <p:txBody>
          <a:bodyPr/>
          <a:lstStyle/>
          <a:p>
            <a:fld id="{1047677B-2AB2-4AFC-A6D1-6E38DFC5DE79}" type="datetimeFigureOut">
              <a:rPr lang="en-US" smtClean="0"/>
              <a:t>7/15/2025</a:t>
            </a:fld>
            <a:endParaRPr lang="en-US"/>
          </a:p>
        </p:txBody>
      </p:sp>
      <p:sp>
        <p:nvSpPr>
          <p:cNvPr id="3" name="Footer Placeholder 2">
            <a:extLst>
              <a:ext uri="{FF2B5EF4-FFF2-40B4-BE49-F238E27FC236}">
                <a16:creationId xmlns:a16="http://schemas.microsoft.com/office/drawing/2014/main" id="{E404458D-B5AE-4828-9172-65AA1B22253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139352EA-6E76-4AD6-9B3E-4E07B0E50FF1}"/>
              </a:ext>
            </a:extLst>
          </p:cNvPr>
          <p:cNvSpPr>
            <a:spLocks noGrp="1"/>
          </p:cNvSpPr>
          <p:nvPr>
            <p:ph type="sldNum" sz="quarter" idx="12"/>
          </p:nvPr>
        </p:nvSpPr>
        <p:spPr>
          <a:xfrm>
            <a:off x="8610600" y="6356350"/>
            <a:ext cx="2743200" cy="365125"/>
          </a:xfrm>
          <a:prstGeom prst="rect">
            <a:avLst/>
          </a:prstGeom>
        </p:spPr>
        <p:txBody>
          <a:bodyPr/>
          <a:lstStyle/>
          <a:p>
            <a:fld id="{A30CFF39-0A6A-4D80-BF9C-75B668F638B8}" type="slidenum">
              <a:rPr lang="en-US" smtClean="0"/>
              <a:t>‹#›</a:t>
            </a:fld>
            <a:endParaRPr lang="en-US"/>
          </a:p>
        </p:txBody>
      </p:sp>
    </p:spTree>
    <p:extLst>
      <p:ext uri="{BB962C8B-B14F-4D97-AF65-F5344CB8AC3E}">
        <p14:creationId xmlns:p14="http://schemas.microsoft.com/office/powerpoint/2010/main" val="26695503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6219D26D-7908-6228-7857-70FD7CBB042D}"/>
              </a:ext>
            </a:extLst>
          </p:cNvPr>
          <p:cNvSpPr>
            <a:spLocks noGrp="1"/>
          </p:cNvSpPr>
          <p:nvPr>
            <p:ph type="title"/>
          </p:nvPr>
        </p:nvSpPr>
        <p:spPr>
          <a:xfrm>
            <a:off x="838200" y="1519622"/>
            <a:ext cx="10515600" cy="8191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9" name="Text Placeholder 2">
            <a:extLst>
              <a:ext uri="{FF2B5EF4-FFF2-40B4-BE49-F238E27FC236}">
                <a16:creationId xmlns:a16="http://schemas.microsoft.com/office/drawing/2014/main" id="{D3456CCF-23B7-C8C1-3AA4-366AFC1DE7E3}"/>
              </a:ext>
            </a:extLst>
          </p:cNvPr>
          <p:cNvSpPr>
            <a:spLocks noGrp="1"/>
          </p:cNvSpPr>
          <p:nvPr>
            <p:ph type="body" idx="1"/>
          </p:nvPr>
        </p:nvSpPr>
        <p:spPr>
          <a:xfrm>
            <a:off x="838200" y="2438400"/>
            <a:ext cx="10515600" cy="37385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90243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Lst>
  <p:txStyles>
    <p:titleStyle>
      <a:lvl1pPr algn="l" defTabSz="914400" rtl="0" eaLnBrk="1" latinLnBrk="0" hangingPunct="1">
        <a:lnSpc>
          <a:spcPct val="90000"/>
        </a:lnSpc>
        <a:spcBef>
          <a:spcPct val="0"/>
        </a:spcBef>
        <a:buNone/>
        <a:defRPr sz="4400" b="1" kern="1200">
          <a:solidFill>
            <a:srgbClr val="003D75"/>
          </a:solidFill>
          <a:latin typeface="GOTHAM-MEDIUM" panose="02000604040000020004" pitchFamily="2" charset="0"/>
          <a:ea typeface="+mj-ea"/>
          <a:cs typeface="+mj-cs"/>
        </a:defRPr>
      </a:lvl1pPr>
    </p:titleStyle>
    <p:bodyStyle>
      <a:lvl1pPr marL="228600" indent="-228600" algn="l" defTabSz="914400" rtl="0" eaLnBrk="1" latinLnBrk="0" hangingPunct="1">
        <a:lnSpc>
          <a:spcPct val="90000"/>
        </a:lnSpc>
        <a:spcBef>
          <a:spcPts val="1000"/>
        </a:spcBef>
        <a:buFont typeface="Wingdings" pitchFamily="2" charset="2"/>
        <a:buChar char="§"/>
        <a:defRPr sz="2800" kern="1200">
          <a:solidFill>
            <a:srgbClr val="003D75"/>
          </a:solidFill>
          <a:latin typeface="GOTHAM-MEDIUM" panose="02000604040000020004" pitchFamily="2" charset="0"/>
          <a:ea typeface="+mn-ea"/>
          <a:cs typeface="+mn-cs"/>
        </a:defRPr>
      </a:lvl1pPr>
      <a:lvl2pPr marL="685800" indent="-228600" algn="l" defTabSz="914400" rtl="0" eaLnBrk="1" latinLnBrk="0" hangingPunct="1">
        <a:lnSpc>
          <a:spcPct val="90000"/>
        </a:lnSpc>
        <a:spcBef>
          <a:spcPts val="500"/>
        </a:spcBef>
        <a:buFont typeface="Wingdings" pitchFamily="2" charset="2"/>
        <a:buChar char="§"/>
        <a:defRPr sz="2400" kern="1200">
          <a:solidFill>
            <a:srgbClr val="003D75"/>
          </a:solidFill>
          <a:latin typeface="GOTHAM-MEDIUM" panose="02000604040000020004" pitchFamily="2"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2000" kern="1200">
          <a:solidFill>
            <a:srgbClr val="003D75"/>
          </a:solidFill>
          <a:latin typeface="GOTHAM-MEDIUM" panose="02000604040000020004" pitchFamily="2" charset="0"/>
          <a:ea typeface="+mn-ea"/>
          <a:cs typeface="+mn-cs"/>
        </a:defRPr>
      </a:lvl3pPr>
      <a:lvl4pPr marL="1600200" indent="-228600" algn="l" defTabSz="914400" rtl="0" eaLnBrk="1" latinLnBrk="0" hangingPunct="1">
        <a:lnSpc>
          <a:spcPct val="90000"/>
        </a:lnSpc>
        <a:spcBef>
          <a:spcPts val="500"/>
        </a:spcBef>
        <a:buFont typeface="Wingdings" pitchFamily="2" charset="2"/>
        <a:buChar char="§"/>
        <a:defRPr sz="1800" kern="1200">
          <a:solidFill>
            <a:srgbClr val="003D75"/>
          </a:solidFill>
          <a:latin typeface="GOTHAM-MEDIUM" panose="02000604040000020004" pitchFamily="2" charset="0"/>
          <a:ea typeface="+mn-ea"/>
          <a:cs typeface="+mn-cs"/>
        </a:defRPr>
      </a:lvl4pPr>
      <a:lvl5pPr marL="2057400" indent="-228600" algn="l" defTabSz="914400" rtl="0" eaLnBrk="1" latinLnBrk="0" hangingPunct="1">
        <a:lnSpc>
          <a:spcPct val="90000"/>
        </a:lnSpc>
        <a:spcBef>
          <a:spcPts val="500"/>
        </a:spcBef>
        <a:buFont typeface="Wingdings" pitchFamily="2" charset="2"/>
        <a:buChar char="§"/>
        <a:defRPr sz="1800" kern="1200">
          <a:solidFill>
            <a:srgbClr val="003D75"/>
          </a:solidFill>
          <a:latin typeface="GOTHAM-MEDIUM" panose="02000604040000020004"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sv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BE9C9-A200-B6F8-B11F-AF0D76EF2252}"/>
              </a:ext>
            </a:extLst>
          </p:cNvPr>
          <p:cNvSpPr txBox="1">
            <a:spLocks/>
          </p:cNvSpPr>
          <p:nvPr/>
        </p:nvSpPr>
        <p:spPr>
          <a:xfrm>
            <a:off x="329013" y="2712508"/>
            <a:ext cx="8192482" cy="157921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rgbClr val="003D75"/>
                </a:solidFill>
                <a:latin typeface="GOTHAM-MEDIUM" panose="02000604040000020004" pitchFamily="2" charset="0"/>
                <a:ea typeface="+mj-ea"/>
                <a:cs typeface="+mj-cs"/>
              </a:defRPr>
            </a:lvl1pPr>
          </a:lstStyle>
          <a:p>
            <a:pPr algn="ctr"/>
            <a:r>
              <a:rPr lang="en-US" i="0" dirty="0">
                <a:effectLst/>
              </a:rPr>
              <a:t>Dupilumab, an IgG4 Monoclonal Antibody for Eosinophilic Esophagitis: Revising the Treatment Paradigm</a:t>
            </a:r>
            <a:endParaRPr lang="en-US" dirty="0"/>
          </a:p>
          <a:p>
            <a:pPr algn="ctr"/>
            <a:endParaRPr lang="en-US" dirty="0"/>
          </a:p>
        </p:txBody>
      </p:sp>
      <p:sp>
        <p:nvSpPr>
          <p:cNvPr id="3" name="TextBox 2">
            <a:extLst>
              <a:ext uri="{FF2B5EF4-FFF2-40B4-BE49-F238E27FC236}">
                <a16:creationId xmlns:a16="http://schemas.microsoft.com/office/drawing/2014/main" id="{8F17BB80-425C-EC4F-F135-577DA11F835A}"/>
              </a:ext>
            </a:extLst>
          </p:cNvPr>
          <p:cNvSpPr txBox="1"/>
          <p:nvPr/>
        </p:nvSpPr>
        <p:spPr>
          <a:xfrm>
            <a:off x="9378389" y="3244334"/>
            <a:ext cx="1757279" cy="307777"/>
          </a:xfrm>
          <a:prstGeom prst="rect">
            <a:avLst/>
          </a:prstGeom>
          <a:noFill/>
        </p:spPr>
        <p:txBody>
          <a:bodyPr wrap="square" rtlCol="0">
            <a:spAutoFit/>
          </a:bodyPr>
          <a:lstStyle/>
          <a:p>
            <a:pPr algn="ctr"/>
            <a:r>
              <a:rPr lang="en-US" sz="1400" b="1" dirty="0">
                <a:latin typeface="GOTHAM-MEDIUM" panose="02000604040000020004" pitchFamily="2" charset="0"/>
              </a:rPr>
              <a:t>Original Article</a:t>
            </a:r>
          </a:p>
        </p:txBody>
      </p:sp>
      <p:sp>
        <p:nvSpPr>
          <p:cNvPr id="4" name="TextBox 3">
            <a:extLst>
              <a:ext uri="{FF2B5EF4-FFF2-40B4-BE49-F238E27FC236}">
                <a16:creationId xmlns:a16="http://schemas.microsoft.com/office/drawing/2014/main" id="{CCA7D0FD-20B4-E41E-8B97-0E903B9B42B9}"/>
              </a:ext>
            </a:extLst>
          </p:cNvPr>
          <p:cNvSpPr txBox="1"/>
          <p:nvPr/>
        </p:nvSpPr>
        <p:spPr>
          <a:xfrm>
            <a:off x="9378390" y="5317251"/>
            <a:ext cx="1757279" cy="307777"/>
          </a:xfrm>
          <a:prstGeom prst="rect">
            <a:avLst/>
          </a:prstGeom>
          <a:noFill/>
        </p:spPr>
        <p:txBody>
          <a:bodyPr wrap="square" rtlCol="0">
            <a:spAutoFit/>
          </a:bodyPr>
          <a:lstStyle/>
          <a:p>
            <a:pPr algn="ctr"/>
            <a:r>
              <a:rPr lang="en-US" sz="1400" b="1" dirty="0">
                <a:latin typeface="GOTHAM-MEDIUM" panose="02000604040000020004" pitchFamily="2" charset="0"/>
              </a:rPr>
              <a:t>EBGI Summary</a:t>
            </a:r>
          </a:p>
        </p:txBody>
      </p:sp>
      <p:sp>
        <p:nvSpPr>
          <p:cNvPr id="7" name="TextBox 6">
            <a:extLst>
              <a:ext uri="{FF2B5EF4-FFF2-40B4-BE49-F238E27FC236}">
                <a16:creationId xmlns:a16="http://schemas.microsoft.com/office/drawing/2014/main" id="{BB8163F1-A631-E168-893C-6E5CB191BB89}"/>
              </a:ext>
            </a:extLst>
          </p:cNvPr>
          <p:cNvSpPr txBox="1"/>
          <p:nvPr/>
        </p:nvSpPr>
        <p:spPr>
          <a:xfrm>
            <a:off x="554097" y="4565931"/>
            <a:ext cx="8255080" cy="646331"/>
          </a:xfrm>
          <a:prstGeom prst="rect">
            <a:avLst/>
          </a:prstGeom>
          <a:noFill/>
        </p:spPr>
        <p:txBody>
          <a:bodyPr wrap="square" rtlCol="0">
            <a:spAutoFit/>
          </a:bodyPr>
          <a:lstStyle/>
          <a:p>
            <a:r>
              <a:rPr lang="en-US" sz="1800" b="1" dirty="0">
                <a:effectLst/>
                <a:latin typeface="GOTHAM-MEDIUM" panose="02000604040000020004" pitchFamily="2" charset="0"/>
                <a:cs typeface="Calibri" panose="020F0502020204030204" pitchFamily="34" charset="0"/>
              </a:rPr>
              <a:t>Article covered: </a:t>
            </a:r>
            <a:r>
              <a:rPr lang="en-US" dirty="0"/>
              <a:t>Dellon ES, Rothenberg MH, Collins I, et al. Dupilumab in adults and adolescents with eosinophilic esophagitis. N Engl J Med 2022; 387: 2317-30.</a:t>
            </a:r>
            <a:endParaRPr lang="en-US" b="0" i="0" dirty="0">
              <a:effectLst/>
              <a:latin typeface="GOTHAM-MEDIUM" panose="02000604040000020004" pitchFamily="2" charset="0"/>
              <a:cs typeface="Calibri" panose="020F0502020204030204" pitchFamily="34" charset="0"/>
            </a:endParaRPr>
          </a:p>
        </p:txBody>
      </p:sp>
      <p:pic>
        <p:nvPicPr>
          <p:cNvPr id="9" name="Picture 8" descr="A qr code on a white background&#10;&#10;Description automatically generated">
            <a:extLst>
              <a:ext uri="{FF2B5EF4-FFF2-40B4-BE49-F238E27FC236}">
                <a16:creationId xmlns:a16="http://schemas.microsoft.com/office/drawing/2014/main" id="{ECBBB47C-76C2-B4BE-132C-95B5EF32B4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98752" y="1611909"/>
            <a:ext cx="1642822" cy="1632425"/>
          </a:xfrm>
          <a:prstGeom prst="rect">
            <a:avLst/>
          </a:prstGeom>
        </p:spPr>
      </p:pic>
      <p:pic>
        <p:nvPicPr>
          <p:cNvPr id="11" name="Picture 10" descr="A qr code on a white background&#10;&#10;Description automatically generated">
            <a:extLst>
              <a:ext uri="{FF2B5EF4-FFF2-40B4-BE49-F238E27FC236}">
                <a16:creationId xmlns:a16="http://schemas.microsoft.com/office/drawing/2014/main" id="{26C00EAF-BA41-CB67-2FC7-A0182621BA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72486" y="3776326"/>
            <a:ext cx="1569088" cy="1579211"/>
          </a:xfrm>
          <a:prstGeom prst="rect">
            <a:avLst/>
          </a:prstGeom>
        </p:spPr>
      </p:pic>
    </p:spTree>
    <p:extLst>
      <p:ext uri="{BB962C8B-B14F-4D97-AF65-F5344CB8AC3E}">
        <p14:creationId xmlns:p14="http://schemas.microsoft.com/office/powerpoint/2010/main" val="3314081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AFDA1-A25F-D2B1-AF45-16D3F761802A}"/>
              </a:ext>
            </a:extLst>
          </p:cNvPr>
          <p:cNvSpPr>
            <a:spLocks noGrp="1"/>
          </p:cNvSpPr>
          <p:nvPr>
            <p:ph type="title"/>
          </p:nvPr>
        </p:nvSpPr>
        <p:spPr>
          <a:xfrm>
            <a:off x="548640" y="1554480"/>
            <a:ext cx="10515600" cy="819151"/>
          </a:xfrm>
        </p:spPr>
        <p:txBody>
          <a:bodyPr/>
          <a:lstStyle/>
          <a:p>
            <a:r>
              <a:rPr lang="en-US" dirty="0"/>
              <a:t>Study Limitations</a:t>
            </a:r>
          </a:p>
        </p:txBody>
      </p:sp>
      <p:sp>
        <p:nvSpPr>
          <p:cNvPr id="3" name="Content Placeholder 2">
            <a:extLst>
              <a:ext uri="{FF2B5EF4-FFF2-40B4-BE49-F238E27FC236}">
                <a16:creationId xmlns:a16="http://schemas.microsoft.com/office/drawing/2014/main" id="{7327E828-8F87-A0E1-3F34-40F9EABD6C36}"/>
              </a:ext>
            </a:extLst>
          </p:cNvPr>
          <p:cNvSpPr>
            <a:spLocks noGrp="1"/>
          </p:cNvSpPr>
          <p:nvPr>
            <p:ph idx="1"/>
          </p:nvPr>
        </p:nvSpPr>
        <p:spPr>
          <a:xfrm>
            <a:off x="548640" y="2256670"/>
            <a:ext cx="10515600" cy="3742372"/>
          </a:xfrm>
        </p:spPr>
        <p:txBody>
          <a:bodyPr>
            <a:noAutofit/>
          </a:bodyPr>
          <a:lstStyle/>
          <a:p>
            <a:r>
              <a:rPr lang="en-US" sz="2500" b="0" i="0" dirty="0">
                <a:effectLst/>
                <a:cs typeface="Calibri" panose="020F0502020204030204" pitchFamily="34" charset="0"/>
              </a:rPr>
              <a:t>Efficacy in treatment-naïve patients is unknown</a:t>
            </a:r>
          </a:p>
          <a:p>
            <a:pPr lvl="1"/>
            <a:r>
              <a:rPr lang="en-US" sz="2500" b="0" i="0" dirty="0">
                <a:effectLst/>
                <a:cs typeface="Calibri" panose="020F0502020204030204" pitchFamily="34" charset="0"/>
              </a:rPr>
              <a:t>Study patients had already tried PPIs and failed to get histologic remission or adequate relief of dysphagia, which is similar to other studies of </a:t>
            </a:r>
            <a:r>
              <a:rPr lang="en-US" sz="2500" b="0" i="0" dirty="0" err="1">
                <a:effectLst/>
                <a:cs typeface="Calibri" panose="020F0502020204030204" pitchFamily="34" charset="0"/>
              </a:rPr>
              <a:t>EoE</a:t>
            </a:r>
            <a:r>
              <a:rPr lang="en-US" sz="2500" b="0" i="0" dirty="0">
                <a:effectLst/>
                <a:cs typeface="Calibri" panose="020F0502020204030204" pitchFamily="34" charset="0"/>
              </a:rPr>
              <a:t> treatments</a:t>
            </a:r>
          </a:p>
          <a:p>
            <a:pPr lvl="1"/>
            <a:r>
              <a:rPr lang="en-US" sz="2500" b="0" i="0" dirty="0">
                <a:effectLst/>
                <a:cs typeface="Calibri" panose="020F0502020204030204" pitchFamily="34" charset="0"/>
              </a:rPr>
              <a:t>Approximately 40% had used or were using food elimination diets at the onset of trial</a:t>
            </a:r>
          </a:p>
          <a:p>
            <a:r>
              <a:rPr lang="en-US" sz="2500" b="0" i="0" dirty="0">
                <a:effectLst/>
                <a:cs typeface="Calibri" panose="020F0502020204030204" pitchFamily="34" charset="0"/>
              </a:rPr>
              <a:t>Dupilumab is significantly more expensive than PPIs, food elimination diets or swallowing the content of corticosteroid metered dose inhalers</a:t>
            </a:r>
          </a:p>
          <a:p>
            <a:r>
              <a:rPr lang="en-US" sz="2500" dirty="0">
                <a:cs typeface="Calibri" panose="020F0502020204030204" pitchFamily="34" charset="0"/>
              </a:rPr>
              <a:t>The study period of 52 weeks although a long period for a study, is still short for a chronic lifelong condition</a:t>
            </a:r>
          </a:p>
        </p:txBody>
      </p:sp>
    </p:spTree>
    <p:extLst>
      <p:ext uri="{BB962C8B-B14F-4D97-AF65-F5344CB8AC3E}">
        <p14:creationId xmlns:p14="http://schemas.microsoft.com/office/powerpoint/2010/main" val="681290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A7FC7-4099-EFA5-FC93-423E71C75290}"/>
              </a:ext>
            </a:extLst>
          </p:cNvPr>
          <p:cNvSpPr>
            <a:spLocks noGrp="1"/>
          </p:cNvSpPr>
          <p:nvPr>
            <p:ph type="title"/>
          </p:nvPr>
        </p:nvSpPr>
        <p:spPr>
          <a:xfrm>
            <a:off x="548640" y="1554480"/>
            <a:ext cx="11524298" cy="819151"/>
          </a:xfrm>
        </p:spPr>
        <p:txBody>
          <a:bodyPr>
            <a:noAutofit/>
          </a:bodyPr>
          <a:lstStyle/>
          <a:p>
            <a:r>
              <a:rPr lang="en-US" sz="3600" dirty="0"/>
              <a:t>How Should We Apply This to Our Practice?</a:t>
            </a:r>
          </a:p>
        </p:txBody>
      </p:sp>
      <p:sp>
        <p:nvSpPr>
          <p:cNvPr id="3" name="Content Placeholder 2">
            <a:extLst>
              <a:ext uri="{FF2B5EF4-FFF2-40B4-BE49-F238E27FC236}">
                <a16:creationId xmlns:a16="http://schemas.microsoft.com/office/drawing/2014/main" id="{70E1CDB1-498E-F08D-128F-7D36861ECB29}"/>
              </a:ext>
            </a:extLst>
          </p:cNvPr>
          <p:cNvSpPr>
            <a:spLocks noGrp="1"/>
          </p:cNvSpPr>
          <p:nvPr>
            <p:ph idx="1"/>
          </p:nvPr>
        </p:nvSpPr>
        <p:spPr>
          <a:xfrm>
            <a:off x="822960" y="2377440"/>
            <a:ext cx="10515600" cy="3742372"/>
          </a:xfrm>
        </p:spPr>
        <p:txBody>
          <a:bodyPr>
            <a:normAutofit/>
          </a:bodyPr>
          <a:lstStyle/>
          <a:p>
            <a:r>
              <a:rPr lang="en-US" sz="2500" dirty="0">
                <a:cs typeface="Calibri" panose="020F0502020204030204" pitchFamily="34" charset="0"/>
              </a:rPr>
              <a:t>Adhere to the quality indicators for diagnosis and management of </a:t>
            </a:r>
            <a:r>
              <a:rPr lang="en-US" sz="2500" dirty="0" err="1">
                <a:cs typeface="Calibri" panose="020F0502020204030204" pitchFamily="34" charset="0"/>
              </a:rPr>
              <a:t>EoE</a:t>
            </a:r>
            <a:endParaRPr lang="en-US" sz="2500" dirty="0">
              <a:cs typeface="Calibri" panose="020F0502020204030204" pitchFamily="34" charset="0"/>
            </a:endParaRPr>
          </a:p>
          <a:p>
            <a:pPr lvl="1"/>
            <a:r>
              <a:rPr lang="en-US" sz="2500" dirty="0">
                <a:cs typeface="Calibri" panose="020F0502020204030204" pitchFamily="34" charset="0"/>
              </a:rPr>
              <a:t>Obtain 6 biopsies from 2 different esophageal levels to evaluate dysphagia</a:t>
            </a:r>
          </a:p>
          <a:p>
            <a:pPr lvl="1"/>
            <a:r>
              <a:rPr lang="en-US" sz="2500" dirty="0">
                <a:cs typeface="Calibri" panose="020F0502020204030204" pitchFamily="34" charset="0"/>
              </a:rPr>
              <a:t>Obtain biopsies during food impactions if medically safe to do so</a:t>
            </a:r>
          </a:p>
          <a:p>
            <a:r>
              <a:rPr lang="en-US" sz="2500" dirty="0">
                <a:cs typeface="Calibri" panose="020F0502020204030204" pitchFamily="34" charset="0"/>
              </a:rPr>
              <a:t>Repeat endoscopy after 3-4 months of starting a new treatment to assess for histologic remission</a:t>
            </a:r>
          </a:p>
          <a:p>
            <a:r>
              <a:rPr lang="en-US" sz="2500" dirty="0" err="1">
                <a:cs typeface="Calibri" panose="020F0502020204030204" pitchFamily="34" charset="0"/>
              </a:rPr>
              <a:t>EoE</a:t>
            </a:r>
            <a:r>
              <a:rPr lang="en-US" sz="2500" dirty="0">
                <a:cs typeface="Calibri" panose="020F0502020204030204" pitchFamily="34" charset="0"/>
              </a:rPr>
              <a:t> is a chronic condition and requires lifelong treatment to minimize and prevent </a:t>
            </a:r>
            <a:r>
              <a:rPr lang="en-US" sz="2500" b="0" i="0" dirty="0">
                <a:effectLst/>
                <a:cs typeface="Calibri" panose="020F0502020204030204" pitchFamily="34" charset="0"/>
              </a:rPr>
              <a:t>the risk of recurrent symptoms and fibrosis or </a:t>
            </a:r>
            <a:r>
              <a:rPr lang="en-US" sz="2500" b="0" i="0" dirty="0" err="1">
                <a:effectLst/>
                <a:cs typeface="Calibri" panose="020F0502020204030204" pitchFamily="34" charset="0"/>
              </a:rPr>
              <a:t>stricturing</a:t>
            </a:r>
            <a:r>
              <a:rPr lang="en-US" sz="2500" b="0" i="0" dirty="0">
                <a:effectLst/>
                <a:cs typeface="Calibri" panose="020F0502020204030204" pitchFamily="34" charset="0"/>
              </a:rPr>
              <a:t> in the esophagus</a:t>
            </a:r>
            <a:endParaRPr lang="en-US" sz="2500" dirty="0">
              <a:cs typeface="Calibri" panose="020F0502020204030204" pitchFamily="34" charset="0"/>
            </a:endParaRPr>
          </a:p>
        </p:txBody>
      </p:sp>
    </p:spTree>
    <p:extLst>
      <p:ext uri="{BB962C8B-B14F-4D97-AF65-F5344CB8AC3E}">
        <p14:creationId xmlns:p14="http://schemas.microsoft.com/office/powerpoint/2010/main" val="1823281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D89CF-F25D-9B4B-433E-8CB4FAA6989F}"/>
              </a:ext>
            </a:extLst>
          </p:cNvPr>
          <p:cNvSpPr>
            <a:spLocks noGrp="1"/>
          </p:cNvSpPr>
          <p:nvPr>
            <p:ph type="title"/>
          </p:nvPr>
        </p:nvSpPr>
        <p:spPr/>
        <p:txBody>
          <a:bodyPr/>
          <a:lstStyle/>
          <a:p>
            <a:r>
              <a:rPr lang="en-US" dirty="0"/>
              <a:t>Study Question</a:t>
            </a:r>
          </a:p>
        </p:txBody>
      </p:sp>
      <p:sp>
        <p:nvSpPr>
          <p:cNvPr id="3" name="Content Placeholder 2">
            <a:extLst>
              <a:ext uri="{FF2B5EF4-FFF2-40B4-BE49-F238E27FC236}">
                <a16:creationId xmlns:a16="http://schemas.microsoft.com/office/drawing/2014/main" id="{1F3A3879-2969-9D1E-149A-6B782B318441}"/>
              </a:ext>
            </a:extLst>
          </p:cNvPr>
          <p:cNvSpPr>
            <a:spLocks noGrp="1"/>
          </p:cNvSpPr>
          <p:nvPr>
            <p:ph idx="1"/>
          </p:nvPr>
        </p:nvSpPr>
        <p:spPr/>
        <p:txBody>
          <a:bodyPr>
            <a:normAutofit/>
          </a:bodyPr>
          <a:lstStyle/>
          <a:p>
            <a:pPr marL="0" indent="0">
              <a:buNone/>
            </a:pPr>
            <a:r>
              <a:rPr lang="en-US" b="0" i="0" dirty="0">
                <a:effectLst/>
              </a:rPr>
              <a:t>Are weekly subcutaneous injections of dupilumab an anti-interleukin-4/13 monoclonal antibody, superior to placebo for inducing histologic remission and symptomatic improvement in swallowing for eosinophilic esophagitis (</a:t>
            </a:r>
            <a:r>
              <a:rPr lang="en-US" b="0" i="0" dirty="0" err="1">
                <a:effectLst/>
              </a:rPr>
              <a:t>EoE</a:t>
            </a:r>
            <a:r>
              <a:rPr lang="en-US" b="0" i="0" dirty="0">
                <a:effectLst/>
              </a:rPr>
              <a:t>) in adults (&gt;18 years old) and adolescents (&gt;12 to &lt;18 years old)?</a:t>
            </a:r>
            <a:endParaRPr lang="en-US" dirty="0"/>
          </a:p>
        </p:txBody>
      </p:sp>
    </p:spTree>
    <p:extLst>
      <p:ext uri="{BB962C8B-B14F-4D97-AF65-F5344CB8AC3E}">
        <p14:creationId xmlns:p14="http://schemas.microsoft.com/office/powerpoint/2010/main" val="34489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47602-7B80-BAAC-740D-BA43EB6D1405}"/>
              </a:ext>
            </a:extLst>
          </p:cNvPr>
          <p:cNvSpPr>
            <a:spLocks noGrp="1"/>
          </p:cNvSpPr>
          <p:nvPr>
            <p:ph type="title"/>
          </p:nvPr>
        </p:nvSpPr>
        <p:spPr>
          <a:xfrm>
            <a:off x="457200" y="1554480"/>
            <a:ext cx="10515600" cy="819151"/>
          </a:xfrm>
        </p:spPr>
        <p:txBody>
          <a:bodyPr/>
          <a:lstStyle/>
          <a:p>
            <a:r>
              <a:rPr lang="en-US" dirty="0"/>
              <a:t>Why is This Important?</a:t>
            </a:r>
          </a:p>
        </p:txBody>
      </p:sp>
      <p:sp>
        <p:nvSpPr>
          <p:cNvPr id="3" name="Content Placeholder 2">
            <a:extLst>
              <a:ext uri="{FF2B5EF4-FFF2-40B4-BE49-F238E27FC236}">
                <a16:creationId xmlns:a16="http://schemas.microsoft.com/office/drawing/2014/main" id="{424A1437-13AB-A790-0142-7DBCAABE4E1D}"/>
              </a:ext>
            </a:extLst>
          </p:cNvPr>
          <p:cNvSpPr>
            <a:spLocks noGrp="1"/>
          </p:cNvSpPr>
          <p:nvPr>
            <p:ph idx="1"/>
          </p:nvPr>
        </p:nvSpPr>
        <p:spPr>
          <a:xfrm>
            <a:off x="822960" y="2377440"/>
            <a:ext cx="9943214" cy="3742372"/>
          </a:xfrm>
        </p:spPr>
        <p:txBody>
          <a:bodyPr>
            <a:noAutofit/>
          </a:bodyPr>
          <a:lstStyle/>
          <a:p>
            <a:pPr marL="457200" lvl="0" indent="-342900" algn="l" rtl="0">
              <a:spcBef>
                <a:spcPts val="1000"/>
              </a:spcBef>
              <a:spcAft>
                <a:spcPts val="0"/>
              </a:spcAft>
              <a:buSzPts val="1800"/>
            </a:pPr>
            <a:r>
              <a:rPr lang="en-US" sz="2000" dirty="0"/>
              <a:t>Efficacy of current treatment regimens for Eosinophilic esophagitis (</a:t>
            </a:r>
            <a:r>
              <a:rPr lang="en-US" sz="2000" dirty="0" err="1"/>
              <a:t>EoE</a:t>
            </a:r>
            <a:r>
              <a:rPr lang="en-US" sz="2000" dirty="0"/>
              <a:t>) such as PPIs, swallowed inhaled steroids and food elimination diets is limited by nonadherence </a:t>
            </a:r>
            <a:br>
              <a:rPr lang="en-US" sz="2000" dirty="0"/>
            </a:br>
            <a:endParaRPr lang="en-US" sz="2000" dirty="0"/>
          </a:p>
          <a:p>
            <a:pPr marL="457200" lvl="0" indent="-342900" algn="l" rtl="0">
              <a:spcBef>
                <a:spcPts val="0"/>
              </a:spcBef>
              <a:spcAft>
                <a:spcPts val="0"/>
              </a:spcAft>
              <a:buSzPts val="1800"/>
            </a:pPr>
            <a:r>
              <a:rPr lang="en-US" sz="2000" dirty="0"/>
              <a:t>Dupilumab weekly </a:t>
            </a:r>
            <a:r>
              <a:rPr lang="en-US" sz="2000" dirty="0" err="1"/>
              <a:t>subq</a:t>
            </a:r>
            <a:r>
              <a:rPr lang="en-US" sz="2000" dirty="0"/>
              <a:t> use is the first FDA-approved </a:t>
            </a:r>
            <a:r>
              <a:rPr lang="en-US" sz="2000" dirty="0" err="1"/>
              <a:t>tx</a:t>
            </a:r>
            <a:r>
              <a:rPr lang="en-US" sz="2000" dirty="0"/>
              <a:t> for </a:t>
            </a:r>
            <a:r>
              <a:rPr lang="en-US" sz="2000" dirty="0" err="1"/>
              <a:t>EoE</a:t>
            </a:r>
            <a:br>
              <a:rPr lang="en-US" sz="2000" dirty="0"/>
            </a:br>
            <a:endParaRPr lang="en-US" sz="2000" dirty="0"/>
          </a:p>
          <a:p>
            <a:pPr marL="457200" lvl="0" indent="-342900" algn="l" rtl="0">
              <a:spcBef>
                <a:spcPts val="0"/>
              </a:spcBef>
              <a:spcAft>
                <a:spcPts val="0"/>
              </a:spcAft>
              <a:buSzPts val="1800"/>
            </a:pPr>
            <a:r>
              <a:rPr lang="en-US" sz="2000" dirty="0"/>
              <a:t>Dupilumab acts by inhibiting Type 2 Helper T-cell mediated inflammation</a:t>
            </a:r>
          </a:p>
        </p:txBody>
      </p:sp>
    </p:spTree>
    <p:extLst>
      <p:ext uri="{BB962C8B-B14F-4D97-AF65-F5344CB8AC3E}">
        <p14:creationId xmlns:p14="http://schemas.microsoft.com/office/powerpoint/2010/main" val="1983704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A384E-EF92-CD61-9E8D-07BD890826C5}"/>
              </a:ext>
            </a:extLst>
          </p:cNvPr>
          <p:cNvSpPr>
            <a:spLocks noGrp="1"/>
          </p:cNvSpPr>
          <p:nvPr>
            <p:ph type="title"/>
          </p:nvPr>
        </p:nvSpPr>
        <p:spPr>
          <a:xfrm>
            <a:off x="548640" y="1554480"/>
            <a:ext cx="10515600" cy="819151"/>
          </a:xfrm>
        </p:spPr>
        <p:txBody>
          <a:bodyPr/>
          <a:lstStyle/>
          <a:p>
            <a:r>
              <a:rPr lang="en-US" dirty="0"/>
              <a:t>Study Design</a:t>
            </a:r>
          </a:p>
        </p:txBody>
      </p:sp>
      <p:sp>
        <p:nvSpPr>
          <p:cNvPr id="3" name="Content Placeholder 2">
            <a:extLst>
              <a:ext uri="{FF2B5EF4-FFF2-40B4-BE49-F238E27FC236}">
                <a16:creationId xmlns:a16="http://schemas.microsoft.com/office/drawing/2014/main" id="{BEC8A65C-307C-489B-9EB9-59513F29364A}"/>
              </a:ext>
            </a:extLst>
          </p:cNvPr>
          <p:cNvSpPr>
            <a:spLocks noGrp="1"/>
          </p:cNvSpPr>
          <p:nvPr>
            <p:ph idx="1"/>
          </p:nvPr>
        </p:nvSpPr>
        <p:spPr>
          <a:xfrm>
            <a:off x="822960" y="2377440"/>
            <a:ext cx="6223530" cy="3742372"/>
          </a:xfrm>
        </p:spPr>
        <p:txBody>
          <a:bodyPr>
            <a:noAutofit/>
          </a:bodyPr>
          <a:lstStyle/>
          <a:p>
            <a:pPr marL="457200" marR="0" lvl="0" indent="-355600" algn="l" rtl="0">
              <a:lnSpc>
                <a:spcPct val="120000"/>
              </a:lnSpc>
              <a:spcBef>
                <a:spcPts val="0"/>
              </a:spcBef>
              <a:spcAft>
                <a:spcPts val="0"/>
              </a:spcAft>
              <a:buSzPts val="2000"/>
            </a:pPr>
            <a:r>
              <a:rPr lang="en-US" sz="1600" b="1" dirty="0">
                <a:ea typeface="Calibri"/>
                <a:cs typeface="Calibri"/>
                <a:sym typeface="Calibri"/>
              </a:rPr>
              <a:t>Setting: </a:t>
            </a:r>
            <a:r>
              <a:rPr lang="en-US" sz="1600" dirty="0">
                <a:ea typeface="Calibri"/>
                <a:cs typeface="Calibri"/>
                <a:sym typeface="Calibri"/>
              </a:rPr>
              <a:t>96 centers across Australia, Canada, Europe, and USA</a:t>
            </a:r>
          </a:p>
          <a:p>
            <a:pPr marL="457200" marR="0" lvl="0" indent="-355600" algn="l" rtl="0">
              <a:lnSpc>
                <a:spcPct val="120000"/>
              </a:lnSpc>
              <a:spcBef>
                <a:spcPts val="0"/>
              </a:spcBef>
              <a:spcAft>
                <a:spcPts val="0"/>
              </a:spcAft>
              <a:buSzPts val="2000"/>
            </a:pPr>
            <a:r>
              <a:rPr lang="en-US" sz="1600" b="1" i="0" dirty="0">
                <a:effectLst/>
                <a:cs typeface="Calibri" panose="020F0502020204030204" pitchFamily="34" charset="0"/>
              </a:rPr>
              <a:t>Design:</a:t>
            </a:r>
            <a:r>
              <a:rPr lang="en-US" sz="1600" b="0" i="0" dirty="0">
                <a:effectLst/>
                <a:cs typeface="Calibri" panose="020F0502020204030204" pitchFamily="34" charset="0"/>
              </a:rPr>
              <a:t> To assess induction of remission at 24 weeks, 2 multi-center, double-blind, placebo-controlled randomized controlled trials (RCTs) were conducted (Part A and Part B). A single multi-center, active treatment extension study through week 52 was also performed (Part C). Randomization was stratified for age (adolescent [&gt;12 years and &lt; 18 years old] vs adults [&gt;18 years old]) and current use of proton pump inhibitors (PPIs).</a:t>
            </a:r>
            <a:endParaRPr lang="en-US" sz="1600" dirty="0">
              <a:ea typeface="Calibri"/>
              <a:cs typeface="Calibri"/>
              <a:sym typeface="Calibri"/>
            </a:endParaRPr>
          </a:p>
          <a:p>
            <a:pPr marL="457200" marR="0" lvl="0" indent="-355600" algn="l" rtl="0">
              <a:lnSpc>
                <a:spcPct val="120000"/>
              </a:lnSpc>
              <a:spcBef>
                <a:spcPts val="0"/>
              </a:spcBef>
              <a:spcAft>
                <a:spcPts val="0"/>
              </a:spcAft>
              <a:buSzPts val="2000"/>
            </a:pPr>
            <a:r>
              <a:rPr lang="en-US" sz="1600" b="1" dirty="0">
                <a:ea typeface="Calibri"/>
                <a:cs typeface="Calibri"/>
                <a:sym typeface="Calibri"/>
              </a:rPr>
              <a:t>Inclusion Criteria:</a:t>
            </a:r>
          </a:p>
          <a:p>
            <a:pPr marL="914400" marR="0" lvl="1" indent="-342900" algn="l" rtl="0">
              <a:lnSpc>
                <a:spcPct val="120000"/>
              </a:lnSpc>
              <a:spcBef>
                <a:spcPts val="0"/>
              </a:spcBef>
              <a:spcAft>
                <a:spcPts val="0"/>
              </a:spcAft>
              <a:buSzPts val="1800"/>
            </a:pPr>
            <a:r>
              <a:rPr lang="en-US" sz="1600" dirty="0">
                <a:ea typeface="Calibri"/>
                <a:cs typeface="Calibri"/>
                <a:sym typeface="Calibri"/>
              </a:rPr>
              <a:t>&gt;=12 years old</a:t>
            </a:r>
          </a:p>
          <a:p>
            <a:pPr marL="914400" marR="0" lvl="1" indent="-342900" algn="l" rtl="0">
              <a:lnSpc>
                <a:spcPct val="120000"/>
              </a:lnSpc>
              <a:spcBef>
                <a:spcPts val="0"/>
              </a:spcBef>
              <a:spcAft>
                <a:spcPts val="0"/>
              </a:spcAft>
              <a:buSzPts val="1800"/>
            </a:pPr>
            <a:r>
              <a:rPr lang="en-US" sz="1600" dirty="0">
                <a:ea typeface="Calibri"/>
                <a:cs typeface="Calibri"/>
                <a:sym typeface="Calibri"/>
              </a:rPr>
              <a:t>Confirmed EOE (&gt;=15 eosinophils per HPF after 8 weeks of high dose PPI) </a:t>
            </a:r>
          </a:p>
          <a:p>
            <a:pPr marL="914400" marR="0" lvl="1" indent="-342900" algn="l" rtl="0">
              <a:lnSpc>
                <a:spcPct val="120000"/>
              </a:lnSpc>
              <a:spcBef>
                <a:spcPts val="0"/>
              </a:spcBef>
              <a:spcAft>
                <a:spcPts val="0"/>
              </a:spcAft>
              <a:buSzPts val="1800"/>
            </a:pPr>
            <a:r>
              <a:rPr lang="en-US" sz="1600" dirty="0">
                <a:ea typeface="Calibri"/>
                <a:cs typeface="Calibri"/>
                <a:sym typeface="Calibri"/>
              </a:rPr>
              <a:t>&gt;10 on Dysphagia Symptom Questionnaire (DSQ)</a:t>
            </a:r>
          </a:p>
          <a:p>
            <a:pPr marR="0" lvl="0" algn="l" rtl="0">
              <a:spcBef>
                <a:spcPts val="0"/>
              </a:spcBef>
              <a:spcAft>
                <a:spcPts val="0"/>
              </a:spcAft>
            </a:pPr>
            <a:endParaRPr lang="en-US" sz="1600" dirty="0">
              <a:ea typeface="Calibri"/>
              <a:cs typeface="Calibri"/>
              <a:sym typeface="Calibri"/>
            </a:endParaRPr>
          </a:p>
          <a:p>
            <a:endParaRPr lang="en-US" sz="1600" dirty="0"/>
          </a:p>
        </p:txBody>
      </p:sp>
      <p:pic>
        <p:nvPicPr>
          <p:cNvPr id="20" name="Graphic 19" descr="Hospital outline">
            <a:extLst>
              <a:ext uri="{FF2B5EF4-FFF2-40B4-BE49-F238E27FC236}">
                <a16:creationId xmlns:a16="http://schemas.microsoft.com/office/drawing/2014/main" id="{4870FE44-CBB5-8941-815B-F942E74C19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195560" y="1537242"/>
            <a:ext cx="914400" cy="914400"/>
          </a:xfrm>
          <a:prstGeom prst="rect">
            <a:avLst/>
          </a:prstGeom>
        </p:spPr>
      </p:pic>
      <p:pic>
        <p:nvPicPr>
          <p:cNvPr id="21" name="Graphic 20" descr="Hospital with solid fill">
            <a:extLst>
              <a:ext uri="{FF2B5EF4-FFF2-40B4-BE49-F238E27FC236}">
                <a16:creationId xmlns:a16="http://schemas.microsoft.com/office/drawing/2014/main" id="{C87AC610-2B9B-AB3A-55AB-3208EEB44CF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365133" y="1550405"/>
            <a:ext cx="914400" cy="914400"/>
          </a:xfrm>
          <a:prstGeom prst="rect">
            <a:avLst/>
          </a:prstGeom>
        </p:spPr>
      </p:pic>
      <p:pic>
        <p:nvPicPr>
          <p:cNvPr id="22" name="Graphic 21" descr="Hospital outline">
            <a:extLst>
              <a:ext uri="{FF2B5EF4-FFF2-40B4-BE49-F238E27FC236}">
                <a16:creationId xmlns:a16="http://schemas.microsoft.com/office/drawing/2014/main" id="{F4669C48-62DB-52BB-E2BD-9A05CF5313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34706" y="1557829"/>
            <a:ext cx="914400" cy="914400"/>
          </a:xfrm>
          <a:prstGeom prst="rect">
            <a:avLst/>
          </a:prstGeom>
        </p:spPr>
      </p:pic>
      <p:pic>
        <p:nvPicPr>
          <p:cNvPr id="26" name="Content Placeholder 17" descr="A black silhouette of a couple of people&#10;&#10;Description automatically generated">
            <a:extLst>
              <a:ext uri="{FF2B5EF4-FFF2-40B4-BE49-F238E27FC236}">
                <a16:creationId xmlns:a16="http://schemas.microsoft.com/office/drawing/2014/main" id="{9B318DD8-CE6E-CE07-AC01-A7914FD4EFD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71430" y="2576307"/>
            <a:ext cx="781349" cy="911574"/>
          </a:xfrm>
          <a:prstGeom prst="rect">
            <a:avLst/>
          </a:prstGeom>
        </p:spPr>
      </p:pic>
      <p:pic>
        <p:nvPicPr>
          <p:cNvPr id="27" name="Content Placeholder 17" descr="A black silhouette of a couple of people&#10;&#10;Description automatically generated">
            <a:extLst>
              <a:ext uri="{FF2B5EF4-FFF2-40B4-BE49-F238E27FC236}">
                <a16:creationId xmlns:a16="http://schemas.microsoft.com/office/drawing/2014/main" id="{E4C8E1D9-3480-3C67-601A-061A7F43D5E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963125" y="2564391"/>
            <a:ext cx="781349" cy="911574"/>
          </a:xfrm>
          <a:prstGeom prst="rect">
            <a:avLst/>
          </a:prstGeom>
        </p:spPr>
      </p:pic>
      <p:pic>
        <p:nvPicPr>
          <p:cNvPr id="28" name="Picture 27" descr="A black and white image of a couple of people&#10;&#10;Description automatically generated">
            <a:extLst>
              <a:ext uri="{FF2B5EF4-FFF2-40B4-BE49-F238E27FC236}">
                <a16:creationId xmlns:a16="http://schemas.microsoft.com/office/drawing/2014/main" id="{B911829D-4A7B-43CC-0409-8FFDC22826A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45160" y="2596016"/>
            <a:ext cx="753015" cy="947214"/>
          </a:xfrm>
          <a:prstGeom prst="rect">
            <a:avLst/>
          </a:prstGeom>
        </p:spPr>
      </p:pic>
      <p:sp>
        <p:nvSpPr>
          <p:cNvPr id="29" name="TextBox 28">
            <a:extLst>
              <a:ext uri="{FF2B5EF4-FFF2-40B4-BE49-F238E27FC236}">
                <a16:creationId xmlns:a16="http://schemas.microsoft.com/office/drawing/2014/main" id="{70AEAC88-CB63-92A3-8353-2DBBDA69A342}"/>
              </a:ext>
            </a:extLst>
          </p:cNvPr>
          <p:cNvSpPr txBox="1"/>
          <p:nvPr/>
        </p:nvSpPr>
        <p:spPr>
          <a:xfrm>
            <a:off x="6866140" y="3585290"/>
            <a:ext cx="1450848" cy="400110"/>
          </a:xfrm>
          <a:prstGeom prst="rect">
            <a:avLst/>
          </a:prstGeom>
          <a:noFill/>
        </p:spPr>
        <p:txBody>
          <a:bodyPr wrap="square" rtlCol="0">
            <a:spAutoFit/>
          </a:bodyPr>
          <a:lstStyle/>
          <a:p>
            <a:pPr algn="ctr"/>
            <a:r>
              <a:rPr lang="en-US" sz="1000" dirty="0">
                <a:solidFill>
                  <a:srgbClr val="003D75"/>
                </a:solidFill>
                <a:latin typeface="GOTHAM-MEDIUM" panose="02000604040000020004" pitchFamily="2" charset="0"/>
                <a:ea typeface="Roboto"/>
                <a:cs typeface="Roboto"/>
                <a:sym typeface="Roboto"/>
              </a:rPr>
              <a:t>Dupilumab 300mg  SQ weekly</a:t>
            </a:r>
            <a:endParaRPr lang="en-US" sz="1000" dirty="0">
              <a:solidFill>
                <a:srgbClr val="003D75"/>
              </a:solidFill>
              <a:latin typeface="GOTHAM-MEDIUM" panose="02000604040000020004" pitchFamily="2" charset="0"/>
            </a:endParaRPr>
          </a:p>
        </p:txBody>
      </p:sp>
      <p:sp>
        <p:nvSpPr>
          <p:cNvPr id="30" name="TextBox 29">
            <a:extLst>
              <a:ext uri="{FF2B5EF4-FFF2-40B4-BE49-F238E27FC236}">
                <a16:creationId xmlns:a16="http://schemas.microsoft.com/office/drawing/2014/main" id="{000F2407-3162-AC3C-AA4D-EB69A67527A5}"/>
              </a:ext>
            </a:extLst>
          </p:cNvPr>
          <p:cNvSpPr txBox="1"/>
          <p:nvPr/>
        </p:nvSpPr>
        <p:spPr>
          <a:xfrm>
            <a:off x="8333018" y="3566821"/>
            <a:ext cx="1182624" cy="553998"/>
          </a:xfrm>
          <a:prstGeom prst="rect">
            <a:avLst/>
          </a:prstGeom>
          <a:noFill/>
        </p:spPr>
        <p:txBody>
          <a:bodyPr wrap="square" rtlCol="0">
            <a:spAutoFit/>
          </a:bodyPr>
          <a:lstStyle/>
          <a:p>
            <a:pPr algn="ctr"/>
            <a:r>
              <a:rPr lang="en-US" sz="1000" dirty="0">
                <a:solidFill>
                  <a:srgbClr val="003D75"/>
                </a:solidFill>
                <a:latin typeface="GOTHAM-MEDIUM" panose="02000604040000020004" pitchFamily="2" charset="0"/>
                <a:ea typeface="Roboto"/>
                <a:cs typeface="Roboto"/>
                <a:sym typeface="Roboto"/>
              </a:rPr>
              <a:t>Placebo SQ weekly</a:t>
            </a:r>
            <a:endParaRPr lang="en-US" sz="1000" dirty="0">
              <a:solidFill>
                <a:srgbClr val="003D75"/>
              </a:solidFill>
              <a:latin typeface="GOTHAM-MEDIUM" panose="02000604040000020004" pitchFamily="2" charset="0"/>
            </a:endParaRPr>
          </a:p>
          <a:p>
            <a:endParaRPr lang="en-US" sz="1000" dirty="0">
              <a:latin typeface="GOTHAM-MEDIUM" panose="02000604040000020004" pitchFamily="2" charset="0"/>
            </a:endParaRPr>
          </a:p>
        </p:txBody>
      </p:sp>
      <p:sp>
        <p:nvSpPr>
          <p:cNvPr id="31" name="TextBox 30">
            <a:extLst>
              <a:ext uri="{FF2B5EF4-FFF2-40B4-BE49-F238E27FC236}">
                <a16:creationId xmlns:a16="http://schemas.microsoft.com/office/drawing/2014/main" id="{DAD2D909-6FAA-8A7A-8E80-33FD4C472F9C}"/>
              </a:ext>
            </a:extLst>
          </p:cNvPr>
          <p:cNvSpPr txBox="1"/>
          <p:nvPr/>
        </p:nvSpPr>
        <p:spPr>
          <a:xfrm>
            <a:off x="10666331" y="3585290"/>
            <a:ext cx="1382672" cy="553998"/>
          </a:xfrm>
          <a:prstGeom prst="rect">
            <a:avLst/>
          </a:prstGeom>
          <a:noFill/>
        </p:spPr>
        <p:txBody>
          <a:bodyPr wrap="square" rtlCol="0">
            <a:spAutoFit/>
          </a:bodyPr>
          <a:lstStyle/>
          <a:p>
            <a:pPr algn="ctr"/>
            <a:r>
              <a:rPr lang="en-US" sz="1000" dirty="0">
                <a:solidFill>
                  <a:srgbClr val="003D75"/>
                </a:solidFill>
                <a:latin typeface="GOTHAM-MEDIUM" panose="02000604040000020004" pitchFamily="2" charset="0"/>
                <a:ea typeface="Roboto"/>
                <a:cs typeface="Roboto"/>
                <a:sym typeface="Roboto"/>
              </a:rPr>
              <a:t>Dupilumab 300mg SQ every 2 weeks</a:t>
            </a:r>
            <a:endParaRPr lang="en-US" sz="1000" dirty="0">
              <a:solidFill>
                <a:srgbClr val="003D75"/>
              </a:solidFill>
              <a:latin typeface="GOTHAM-MEDIUM" panose="02000604040000020004" pitchFamily="2" charset="0"/>
            </a:endParaRPr>
          </a:p>
        </p:txBody>
      </p:sp>
      <p:pic>
        <p:nvPicPr>
          <p:cNvPr id="32" name="Picture 31" descr="A black and white image of a couple of people&#10;&#10;Description automatically generated">
            <a:extLst>
              <a:ext uri="{FF2B5EF4-FFF2-40B4-BE49-F238E27FC236}">
                <a16:creationId xmlns:a16="http://schemas.microsoft.com/office/drawing/2014/main" id="{231D7609-A157-5AEC-5BD4-B818AC99C30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90556" y="2575751"/>
            <a:ext cx="753015" cy="947214"/>
          </a:xfrm>
          <a:prstGeom prst="rect">
            <a:avLst/>
          </a:prstGeom>
        </p:spPr>
      </p:pic>
      <p:sp>
        <p:nvSpPr>
          <p:cNvPr id="33" name="TextBox 32">
            <a:extLst>
              <a:ext uri="{FF2B5EF4-FFF2-40B4-BE49-F238E27FC236}">
                <a16:creationId xmlns:a16="http://schemas.microsoft.com/office/drawing/2014/main" id="{5E44BF1B-B8AD-0D3A-5C91-1204B22CEE5C}"/>
              </a:ext>
            </a:extLst>
          </p:cNvPr>
          <p:cNvSpPr txBox="1"/>
          <p:nvPr/>
        </p:nvSpPr>
        <p:spPr>
          <a:xfrm>
            <a:off x="9437061" y="3566821"/>
            <a:ext cx="1450848" cy="553998"/>
          </a:xfrm>
          <a:prstGeom prst="rect">
            <a:avLst/>
          </a:prstGeom>
          <a:noFill/>
        </p:spPr>
        <p:txBody>
          <a:bodyPr wrap="square" rtlCol="0">
            <a:spAutoFit/>
          </a:bodyPr>
          <a:lstStyle/>
          <a:p>
            <a:pPr algn="ctr"/>
            <a:r>
              <a:rPr lang="en-US" sz="1000" dirty="0">
                <a:solidFill>
                  <a:srgbClr val="003D75"/>
                </a:solidFill>
                <a:latin typeface="GOTHAM-MEDIUM" panose="02000604040000020004" pitchFamily="2" charset="0"/>
                <a:ea typeface="Roboto"/>
                <a:cs typeface="Roboto"/>
                <a:sym typeface="Roboto"/>
              </a:rPr>
              <a:t>Placebo SQ every 2 weeks</a:t>
            </a:r>
            <a:endParaRPr lang="en-US" sz="1000" dirty="0">
              <a:solidFill>
                <a:srgbClr val="003D75"/>
              </a:solidFill>
              <a:latin typeface="GOTHAM-MEDIUM" panose="02000604040000020004" pitchFamily="2" charset="0"/>
            </a:endParaRPr>
          </a:p>
          <a:p>
            <a:endParaRPr lang="en-US" sz="1000" dirty="0">
              <a:latin typeface="GOTHAM-MEDIUM" panose="02000604040000020004" pitchFamily="2" charset="0"/>
            </a:endParaRPr>
          </a:p>
        </p:txBody>
      </p:sp>
      <p:sp>
        <p:nvSpPr>
          <p:cNvPr id="34" name="Down Arrow 33">
            <a:extLst>
              <a:ext uri="{FF2B5EF4-FFF2-40B4-BE49-F238E27FC236}">
                <a16:creationId xmlns:a16="http://schemas.microsoft.com/office/drawing/2014/main" id="{8728040E-DCB0-294C-8D18-ED051339ECFC}"/>
              </a:ext>
            </a:extLst>
          </p:cNvPr>
          <p:cNvSpPr/>
          <p:nvPr/>
        </p:nvSpPr>
        <p:spPr>
          <a:xfrm>
            <a:off x="9591736" y="3985400"/>
            <a:ext cx="461193" cy="711432"/>
          </a:xfrm>
          <a:prstGeom prst="down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44CAF07F-75D8-FE66-5F20-59D6CEDAAC62}"/>
              </a:ext>
            </a:extLst>
          </p:cNvPr>
          <p:cNvSpPr txBox="1"/>
          <p:nvPr/>
        </p:nvSpPr>
        <p:spPr>
          <a:xfrm>
            <a:off x="8052779" y="4938412"/>
            <a:ext cx="3301021" cy="707886"/>
          </a:xfrm>
          <a:prstGeom prst="rect">
            <a:avLst/>
          </a:prstGeom>
          <a:noFill/>
        </p:spPr>
        <p:txBody>
          <a:bodyPr wrap="square" rtlCol="0">
            <a:spAutoFit/>
          </a:bodyPr>
          <a:lstStyle/>
          <a:p>
            <a:pPr algn="ctr"/>
            <a:r>
              <a:rPr lang="en-US" sz="1000" dirty="0">
                <a:solidFill>
                  <a:srgbClr val="003D75"/>
                </a:solidFill>
                <a:latin typeface="GOTHAM-MEDIUM" panose="02000604040000020004" pitchFamily="2" charset="0"/>
                <a:ea typeface="Roboto"/>
                <a:cs typeface="Roboto"/>
                <a:sym typeface="Roboto"/>
              </a:rPr>
              <a:t>Histologic Remission, Dysphagia symptom questionnaire, and </a:t>
            </a:r>
            <a:r>
              <a:rPr lang="en-US" sz="1000" b="0" i="0" dirty="0">
                <a:solidFill>
                  <a:srgbClr val="003D75"/>
                </a:solidFill>
                <a:effectLst/>
                <a:latin typeface="GOTHAM-MEDIUM" panose="02000604040000020004" pitchFamily="2" charset="0"/>
              </a:rPr>
              <a:t>endoscopic reference scoring system</a:t>
            </a:r>
            <a:endParaRPr lang="en-US" sz="1000" dirty="0">
              <a:solidFill>
                <a:srgbClr val="003D75"/>
              </a:solidFill>
              <a:latin typeface="GOTHAM-MEDIUM" panose="02000604040000020004" pitchFamily="2" charset="0"/>
            </a:endParaRPr>
          </a:p>
          <a:p>
            <a:endParaRPr lang="en-US" sz="1000" dirty="0">
              <a:latin typeface="GOTHAM-MEDIUM" panose="02000604040000020004" pitchFamily="2" charset="0"/>
            </a:endParaRPr>
          </a:p>
        </p:txBody>
      </p:sp>
    </p:spTree>
    <p:extLst>
      <p:ext uri="{BB962C8B-B14F-4D97-AF65-F5344CB8AC3E}">
        <p14:creationId xmlns:p14="http://schemas.microsoft.com/office/powerpoint/2010/main" val="289767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DBDF9-4C32-3CFB-C65D-74E87338F413}"/>
              </a:ext>
            </a:extLst>
          </p:cNvPr>
          <p:cNvSpPr>
            <a:spLocks noGrp="1"/>
          </p:cNvSpPr>
          <p:nvPr>
            <p:ph type="title"/>
          </p:nvPr>
        </p:nvSpPr>
        <p:spPr>
          <a:xfrm>
            <a:off x="548640" y="1554480"/>
            <a:ext cx="10515600" cy="819151"/>
          </a:xfrm>
        </p:spPr>
        <p:txBody>
          <a:bodyPr/>
          <a:lstStyle/>
          <a:p>
            <a:r>
              <a:rPr lang="en-US" dirty="0"/>
              <a:t>Interventions</a:t>
            </a:r>
          </a:p>
        </p:txBody>
      </p:sp>
      <p:sp>
        <p:nvSpPr>
          <p:cNvPr id="3" name="Content Placeholder 2">
            <a:extLst>
              <a:ext uri="{FF2B5EF4-FFF2-40B4-BE49-F238E27FC236}">
                <a16:creationId xmlns:a16="http://schemas.microsoft.com/office/drawing/2014/main" id="{9B51D813-ACB6-CC0B-DF54-BEC4257AB002}"/>
              </a:ext>
            </a:extLst>
          </p:cNvPr>
          <p:cNvSpPr>
            <a:spLocks noGrp="1"/>
          </p:cNvSpPr>
          <p:nvPr>
            <p:ph idx="1"/>
          </p:nvPr>
        </p:nvSpPr>
        <p:spPr>
          <a:xfrm>
            <a:off x="532628" y="2373631"/>
            <a:ext cx="5932197" cy="3742372"/>
          </a:xfrm>
        </p:spPr>
        <p:txBody>
          <a:bodyPr>
            <a:noAutofit/>
          </a:bodyPr>
          <a:lstStyle/>
          <a:p>
            <a:pPr marL="0" indent="0">
              <a:buNone/>
            </a:pPr>
            <a:r>
              <a:rPr lang="en-US" sz="1800" b="1" i="1" dirty="0">
                <a:cs typeface="Calibri" panose="020F0502020204030204" pitchFamily="34" charset="0"/>
              </a:rPr>
              <a:t>3 Parts to the study</a:t>
            </a:r>
          </a:p>
          <a:p>
            <a:r>
              <a:rPr lang="en-US" sz="1800" dirty="0">
                <a:effectLst/>
                <a:cs typeface="Calibri" panose="020F0502020204030204" pitchFamily="34" charset="0"/>
              </a:rPr>
              <a:t>In Part A, patients were randomized 1:1 to dupilumab 300 mg subcutaneous (</a:t>
            </a:r>
            <a:r>
              <a:rPr lang="en-US" sz="1800" dirty="0" err="1">
                <a:effectLst/>
                <a:cs typeface="Calibri" panose="020F0502020204030204" pitchFamily="34" charset="0"/>
              </a:rPr>
              <a:t>subq</a:t>
            </a:r>
            <a:r>
              <a:rPr lang="en-US" sz="1800" dirty="0">
                <a:effectLst/>
                <a:cs typeface="Calibri" panose="020F0502020204030204" pitchFamily="34" charset="0"/>
              </a:rPr>
              <a:t>) weekly vs placebo </a:t>
            </a:r>
            <a:r>
              <a:rPr lang="en-US" sz="1800" dirty="0" err="1">
                <a:effectLst/>
                <a:cs typeface="Calibri" panose="020F0502020204030204" pitchFamily="34" charset="0"/>
              </a:rPr>
              <a:t>subq</a:t>
            </a:r>
            <a:r>
              <a:rPr lang="en-US" sz="1800" dirty="0">
                <a:effectLst/>
                <a:cs typeface="Calibri" panose="020F0502020204030204" pitchFamily="34" charset="0"/>
              </a:rPr>
              <a:t> weekly for 24 weeks</a:t>
            </a:r>
          </a:p>
          <a:p>
            <a:r>
              <a:rPr lang="en-US" sz="1800" dirty="0">
                <a:effectLst/>
                <a:cs typeface="Calibri" panose="020F0502020204030204" pitchFamily="34" charset="0"/>
              </a:rPr>
              <a:t>In Part B, patients were randomized 1:1:1 to dupilumab 300 mg </a:t>
            </a:r>
            <a:r>
              <a:rPr lang="en-US" sz="1800" dirty="0" err="1">
                <a:effectLst/>
                <a:cs typeface="Calibri" panose="020F0502020204030204" pitchFamily="34" charset="0"/>
              </a:rPr>
              <a:t>subq</a:t>
            </a:r>
            <a:r>
              <a:rPr lang="en-US" sz="1800" dirty="0">
                <a:effectLst/>
                <a:cs typeface="Calibri" panose="020F0502020204030204" pitchFamily="34" charset="0"/>
              </a:rPr>
              <a:t> weekly vs dupilumab 300 mg </a:t>
            </a:r>
            <a:r>
              <a:rPr lang="en-US" sz="1800" dirty="0" err="1">
                <a:effectLst/>
                <a:cs typeface="Calibri" panose="020F0502020204030204" pitchFamily="34" charset="0"/>
              </a:rPr>
              <a:t>subq</a:t>
            </a:r>
            <a:r>
              <a:rPr lang="en-US" sz="1800" dirty="0">
                <a:effectLst/>
                <a:cs typeface="Calibri" panose="020F0502020204030204" pitchFamily="34" charset="0"/>
              </a:rPr>
              <a:t> every 2 weeks vs placebo </a:t>
            </a:r>
            <a:r>
              <a:rPr lang="en-US" sz="1800" dirty="0" err="1">
                <a:effectLst/>
                <a:cs typeface="Calibri" panose="020F0502020204030204" pitchFamily="34" charset="0"/>
              </a:rPr>
              <a:t>subq</a:t>
            </a:r>
            <a:r>
              <a:rPr lang="en-US" sz="1800" dirty="0">
                <a:effectLst/>
                <a:cs typeface="Calibri" panose="020F0502020204030204" pitchFamily="34" charset="0"/>
              </a:rPr>
              <a:t> every 2 weeks.</a:t>
            </a:r>
          </a:p>
          <a:p>
            <a:r>
              <a:rPr lang="en-US" sz="1800" dirty="0">
                <a:effectLst/>
                <a:cs typeface="Calibri" panose="020F0502020204030204" pitchFamily="34" charset="0"/>
              </a:rPr>
              <a:t>In Part C, where data is only available from patients who participated in Part A, all patients were treated with dupilumab 300 mg </a:t>
            </a:r>
            <a:r>
              <a:rPr lang="en-US" sz="1800" dirty="0" err="1">
                <a:effectLst/>
                <a:cs typeface="Calibri" panose="020F0502020204030204" pitchFamily="34" charset="0"/>
              </a:rPr>
              <a:t>subq</a:t>
            </a:r>
            <a:r>
              <a:rPr lang="en-US" sz="1800" dirty="0">
                <a:effectLst/>
                <a:cs typeface="Calibri" panose="020F0502020204030204" pitchFamily="34" charset="0"/>
              </a:rPr>
              <a:t> weekly for an additional 28 weeks (52 weeks total), regardless of whether they originally received dupilumab or placebo during Part A</a:t>
            </a:r>
            <a:endParaRPr lang="en-US" sz="1800" dirty="0">
              <a:cs typeface="Calibri" panose="020F0502020204030204" pitchFamily="34" charset="0"/>
            </a:endParaRPr>
          </a:p>
        </p:txBody>
      </p:sp>
      <p:sp>
        <p:nvSpPr>
          <p:cNvPr id="5" name="Google Shape;106;g13153f2e90b_0_2628">
            <a:extLst>
              <a:ext uri="{FF2B5EF4-FFF2-40B4-BE49-F238E27FC236}">
                <a16:creationId xmlns:a16="http://schemas.microsoft.com/office/drawing/2014/main" id="{7A59A22A-1153-8D3D-C882-AE0121B1695D}"/>
              </a:ext>
            </a:extLst>
          </p:cNvPr>
          <p:cNvSpPr txBox="1"/>
          <p:nvPr/>
        </p:nvSpPr>
        <p:spPr>
          <a:xfrm>
            <a:off x="8295872" y="1656681"/>
            <a:ext cx="2566800" cy="488400"/>
          </a:xfrm>
          <a:prstGeom prst="rect">
            <a:avLst/>
          </a:prstGeom>
          <a:noFill/>
          <a:ln w="19050" cap="flat" cmpd="sng">
            <a:solidFill>
              <a:schemeClr val="tx1"/>
            </a:solidFill>
            <a:prstDash val="solid"/>
            <a:round/>
            <a:headEnd type="none" w="sm" len="sm"/>
            <a:tailEnd type="none" w="sm" len="sm"/>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400" b="1" dirty="0">
                <a:solidFill>
                  <a:srgbClr val="003D75"/>
                </a:solidFill>
                <a:latin typeface="GOTHAM-MEDIUM" panose="02000604040000020004" pitchFamily="2" charset="0"/>
                <a:ea typeface="Roboto"/>
                <a:cs typeface="Roboto"/>
                <a:sym typeface="Roboto"/>
              </a:rPr>
              <a:t>Study Design= RCT</a:t>
            </a:r>
            <a:endParaRPr sz="1400" b="1" dirty="0">
              <a:solidFill>
                <a:srgbClr val="003D75"/>
              </a:solidFill>
              <a:latin typeface="GOTHAM-MEDIUM" panose="02000604040000020004" pitchFamily="2" charset="0"/>
              <a:ea typeface="Roboto"/>
              <a:cs typeface="Roboto"/>
              <a:sym typeface="Roboto"/>
            </a:endParaRPr>
          </a:p>
        </p:txBody>
      </p:sp>
      <p:sp>
        <p:nvSpPr>
          <p:cNvPr id="6" name="Google Shape;107;g13153f2e90b_0_2628">
            <a:extLst>
              <a:ext uri="{FF2B5EF4-FFF2-40B4-BE49-F238E27FC236}">
                <a16:creationId xmlns:a16="http://schemas.microsoft.com/office/drawing/2014/main" id="{FC2AFDC2-C47A-1031-62D8-63F78DBC8C60}"/>
              </a:ext>
            </a:extLst>
          </p:cNvPr>
          <p:cNvSpPr txBox="1"/>
          <p:nvPr/>
        </p:nvSpPr>
        <p:spPr>
          <a:xfrm>
            <a:off x="7011300" y="2230895"/>
            <a:ext cx="2050800" cy="1389000"/>
          </a:xfrm>
          <a:prstGeom prst="rect">
            <a:avLst/>
          </a:prstGeom>
          <a:noFill/>
          <a:ln w="19050" cap="flat" cmpd="sng">
            <a:solidFill>
              <a:schemeClr val="tx1"/>
            </a:solidFill>
            <a:prstDash val="solid"/>
            <a:round/>
            <a:headEnd type="none" w="sm" len="sm"/>
            <a:tailEnd type="none" w="sm" len="sm"/>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400" b="1" dirty="0">
                <a:solidFill>
                  <a:srgbClr val="003D75"/>
                </a:solidFill>
                <a:latin typeface="GOTHAM-MEDIUM" panose="02000604040000020004" pitchFamily="2" charset="0"/>
                <a:ea typeface="Roboto"/>
                <a:cs typeface="Roboto"/>
                <a:sym typeface="Roboto"/>
              </a:rPr>
              <a:t>Part A:</a:t>
            </a:r>
            <a:r>
              <a:rPr lang="en-US" sz="1400" dirty="0">
                <a:solidFill>
                  <a:srgbClr val="003D75"/>
                </a:solidFill>
                <a:latin typeface="GOTHAM-MEDIUM" panose="02000604040000020004" pitchFamily="2" charset="0"/>
                <a:ea typeface="Roboto"/>
                <a:cs typeface="Roboto"/>
                <a:sym typeface="Roboto"/>
              </a:rPr>
              <a:t> </a:t>
            </a:r>
            <a:endParaRPr sz="1400" dirty="0">
              <a:solidFill>
                <a:srgbClr val="003D75"/>
              </a:solidFill>
              <a:latin typeface="GOTHAM-MEDIUM" panose="02000604040000020004" pitchFamily="2" charset="0"/>
              <a:ea typeface="Roboto"/>
              <a:cs typeface="Roboto"/>
              <a:sym typeface="Roboto"/>
            </a:endParaRPr>
          </a:p>
          <a:p>
            <a:pPr marL="0" lvl="0" indent="0" algn="ctr" rtl="0">
              <a:spcBef>
                <a:spcPts val="0"/>
              </a:spcBef>
              <a:spcAft>
                <a:spcPts val="0"/>
              </a:spcAft>
              <a:buNone/>
            </a:pPr>
            <a:r>
              <a:rPr lang="en-US" sz="1400" dirty="0">
                <a:solidFill>
                  <a:srgbClr val="003D75"/>
                </a:solidFill>
                <a:latin typeface="GOTHAM-MEDIUM" panose="02000604040000020004" pitchFamily="2" charset="0"/>
                <a:ea typeface="Roboto"/>
                <a:cs typeface="Roboto"/>
                <a:sym typeface="Roboto"/>
              </a:rPr>
              <a:t>Dupilumab 300mg SQ weekly vs Placebo SQ weekly for 24 weeks</a:t>
            </a:r>
            <a:endParaRPr sz="1400" dirty="0">
              <a:solidFill>
                <a:srgbClr val="003D75"/>
              </a:solidFill>
              <a:latin typeface="GOTHAM-MEDIUM" panose="02000604040000020004" pitchFamily="2" charset="0"/>
              <a:ea typeface="Roboto"/>
              <a:cs typeface="Roboto"/>
              <a:sym typeface="Roboto"/>
            </a:endParaRPr>
          </a:p>
          <a:p>
            <a:pPr marL="0" lvl="0" indent="0" algn="ctr" rtl="0">
              <a:spcBef>
                <a:spcPts val="0"/>
              </a:spcBef>
              <a:spcAft>
                <a:spcPts val="0"/>
              </a:spcAft>
              <a:buNone/>
            </a:pPr>
            <a:endParaRPr sz="1400" dirty="0">
              <a:solidFill>
                <a:srgbClr val="003D75"/>
              </a:solidFill>
              <a:latin typeface="GOTHAM-MEDIUM" panose="02000604040000020004" pitchFamily="2" charset="0"/>
              <a:ea typeface="Roboto"/>
              <a:cs typeface="Roboto"/>
              <a:sym typeface="Roboto"/>
            </a:endParaRPr>
          </a:p>
        </p:txBody>
      </p:sp>
      <p:sp>
        <p:nvSpPr>
          <p:cNvPr id="7" name="Google Shape;108;g13153f2e90b_0_2628">
            <a:extLst>
              <a:ext uri="{FF2B5EF4-FFF2-40B4-BE49-F238E27FC236}">
                <a16:creationId xmlns:a16="http://schemas.microsoft.com/office/drawing/2014/main" id="{D96130AE-F76C-196B-7EA6-C242580BAC69}"/>
              </a:ext>
            </a:extLst>
          </p:cNvPr>
          <p:cNvSpPr txBox="1"/>
          <p:nvPr/>
        </p:nvSpPr>
        <p:spPr>
          <a:xfrm>
            <a:off x="10026900" y="2520312"/>
            <a:ext cx="2050800" cy="2123288"/>
          </a:xfrm>
          <a:prstGeom prst="rect">
            <a:avLst/>
          </a:prstGeom>
          <a:noFill/>
          <a:ln w="19050" cap="flat" cmpd="sng">
            <a:solidFill>
              <a:schemeClr val="tx1"/>
            </a:solidFill>
            <a:prstDash val="solid"/>
            <a:round/>
            <a:headEnd type="none" w="sm" len="sm"/>
            <a:tailEnd type="none" w="sm" len="sm"/>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400" b="1" dirty="0">
                <a:solidFill>
                  <a:srgbClr val="003D75"/>
                </a:solidFill>
                <a:latin typeface="GOTHAM-MEDIUM" panose="02000604040000020004" pitchFamily="2" charset="0"/>
                <a:ea typeface="Roboto"/>
                <a:cs typeface="Roboto"/>
                <a:sym typeface="Roboto"/>
              </a:rPr>
              <a:t>Part B:</a:t>
            </a:r>
            <a:r>
              <a:rPr lang="en-US" sz="1400" dirty="0">
                <a:solidFill>
                  <a:srgbClr val="003D75"/>
                </a:solidFill>
                <a:latin typeface="GOTHAM-MEDIUM" panose="02000604040000020004" pitchFamily="2" charset="0"/>
                <a:ea typeface="Roboto"/>
                <a:cs typeface="Roboto"/>
                <a:sym typeface="Roboto"/>
              </a:rPr>
              <a:t> </a:t>
            </a:r>
            <a:endParaRPr sz="1400" dirty="0">
              <a:solidFill>
                <a:srgbClr val="003D75"/>
              </a:solidFill>
              <a:latin typeface="GOTHAM-MEDIUM" panose="02000604040000020004" pitchFamily="2" charset="0"/>
              <a:ea typeface="Roboto"/>
              <a:cs typeface="Roboto"/>
              <a:sym typeface="Roboto"/>
            </a:endParaRPr>
          </a:p>
          <a:p>
            <a:pPr marL="0" lvl="0" indent="0" algn="ctr" rtl="0">
              <a:spcBef>
                <a:spcPts val="0"/>
              </a:spcBef>
              <a:spcAft>
                <a:spcPts val="0"/>
              </a:spcAft>
              <a:buNone/>
            </a:pPr>
            <a:r>
              <a:rPr lang="en-US" sz="1400" dirty="0">
                <a:solidFill>
                  <a:srgbClr val="003D75"/>
                </a:solidFill>
                <a:latin typeface="GOTHAM-MEDIUM" panose="02000604040000020004" pitchFamily="2" charset="0"/>
                <a:ea typeface="Roboto"/>
                <a:cs typeface="Roboto"/>
                <a:sym typeface="Roboto"/>
              </a:rPr>
              <a:t>Dupilumab 300mg SQ weekly vs Dupilumab 300mg SQ every 2 weeks vs placebo SQ every 2 weeks for 24 weeks</a:t>
            </a:r>
            <a:endParaRPr sz="1400" dirty="0">
              <a:solidFill>
                <a:srgbClr val="003D75"/>
              </a:solidFill>
              <a:latin typeface="GOTHAM-MEDIUM" panose="02000604040000020004" pitchFamily="2" charset="0"/>
              <a:ea typeface="Roboto"/>
              <a:cs typeface="Roboto"/>
              <a:sym typeface="Roboto"/>
            </a:endParaRPr>
          </a:p>
          <a:p>
            <a:pPr marL="0" lvl="0" indent="0" algn="ctr" rtl="0">
              <a:spcBef>
                <a:spcPts val="0"/>
              </a:spcBef>
              <a:spcAft>
                <a:spcPts val="0"/>
              </a:spcAft>
              <a:buNone/>
            </a:pPr>
            <a:endParaRPr sz="1400" dirty="0">
              <a:solidFill>
                <a:srgbClr val="003D75"/>
              </a:solidFill>
              <a:latin typeface="GOTHAM-MEDIUM" panose="02000604040000020004" pitchFamily="2" charset="0"/>
              <a:ea typeface="Roboto"/>
              <a:cs typeface="Roboto"/>
              <a:sym typeface="Roboto"/>
            </a:endParaRPr>
          </a:p>
        </p:txBody>
      </p:sp>
      <p:sp>
        <p:nvSpPr>
          <p:cNvPr id="8" name="Google Shape;109;g13153f2e90b_0_2628">
            <a:extLst>
              <a:ext uri="{FF2B5EF4-FFF2-40B4-BE49-F238E27FC236}">
                <a16:creationId xmlns:a16="http://schemas.microsoft.com/office/drawing/2014/main" id="{A310262F-CA47-2B61-2AB8-008FE88272AE}"/>
              </a:ext>
            </a:extLst>
          </p:cNvPr>
          <p:cNvSpPr txBox="1"/>
          <p:nvPr/>
        </p:nvSpPr>
        <p:spPr>
          <a:xfrm>
            <a:off x="6794400" y="3835429"/>
            <a:ext cx="2484600" cy="2123288"/>
          </a:xfrm>
          <a:prstGeom prst="rect">
            <a:avLst/>
          </a:prstGeom>
          <a:noFill/>
          <a:ln w="19050" cap="flat" cmpd="sng">
            <a:solidFill>
              <a:schemeClr val="tx1"/>
            </a:solidFill>
            <a:prstDash val="solid"/>
            <a:round/>
            <a:headEnd type="none" w="sm" len="sm"/>
            <a:tailEnd type="none" w="sm" len="sm"/>
          </a:ln>
        </p:spPr>
        <p:txBody>
          <a:bodyPr spcFirstLastPara="1" wrap="square" lIns="121900" tIns="121900" rIns="121900" bIns="121900" anchor="ctr" anchorCtr="0">
            <a:noAutofit/>
          </a:bodyPr>
          <a:lstStyle/>
          <a:p>
            <a:pPr marL="0" lvl="0" indent="0" algn="ctr" rtl="0">
              <a:spcBef>
                <a:spcPts val="0"/>
              </a:spcBef>
              <a:spcAft>
                <a:spcPts val="0"/>
              </a:spcAft>
              <a:buNone/>
            </a:pPr>
            <a:r>
              <a:rPr lang="en-US" sz="1400" b="1" dirty="0">
                <a:solidFill>
                  <a:srgbClr val="003D75"/>
                </a:solidFill>
                <a:latin typeface="GOTHAM-MEDIUM" panose="02000604040000020004" pitchFamily="2" charset="0"/>
                <a:ea typeface="Roboto"/>
                <a:cs typeface="Roboto"/>
                <a:sym typeface="Roboto"/>
              </a:rPr>
              <a:t>Part C:</a:t>
            </a:r>
            <a:r>
              <a:rPr lang="en-US" sz="1400" dirty="0">
                <a:solidFill>
                  <a:srgbClr val="003D75"/>
                </a:solidFill>
                <a:latin typeface="GOTHAM-MEDIUM" panose="02000604040000020004" pitchFamily="2" charset="0"/>
                <a:ea typeface="Roboto"/>
                <a:cs typeface="Roboto"/>
                <a:sym typeface="Roboto"/>
              </a:rPr>
              <a:t> </a:t>
            </a:r>
            <a:endParaRPr sz="1400" dirty="0">
              <a:solidFill>
                <a:srgbClr val="003D75"/>
              </a:solidFill>
              <a:latin typeface="GOTHAM-MEDIUM" panose="02000604040000020004" pitchFamily="2" charset="0"/>
              <a:ea typeface="Roboto"/>
              <a:cs typeface="Roboto"/>
              <a:sym typeface="Roboto"/>
            </a:endParaRPr>
          </a:p>
          <a:p>
            <a:pPr marL="0" lvl="0" indent="0" algn="ctr" rtl="0">
              <a:spcBef>
                <a:spcPts val="0"/>
              </a:spcBef>
              <a:spcAft>
                <a:spcPts val="0"/>
              </a:spcAft>
              <a:buNone/>
            </a:pPr>
            <a:r>
              <a:rPr lang="en-US" sz="1400" dirty="0">
                <a:solidFill>
                  <a:srgbClr val="003D75"/>
                </a:solidFill>
                <a:latin typeface="GOTHAM-MEDIUM" panose="02000604040000020004" pitchFamily="2" charset="0"/>
                <a:ea typeface="Roboto"/>
                <a:cs typeface="Roboto"/>
                <a:sym typeface="Roboto"/>
              </a:rPr>
              <a:t>Dupilumab 300 mg SQ weekly for an additional 28 weeks (52 weeks)</a:t>
            </a:r>
          </a:p>
          <a:p>
            <a:pPr marL="0" lvl="0" indent="0" algn="ctr" rtl="0">
              <a:spcBef>
                <a:spcPts val="0"/>
              </a:spcBef>
              <a:spcAft>
                <a:spcPts val="0"/>
              </a:spcAft>
              <a:buNone/>
            </a:pPr>
            <a:r>
              <a:rPr lang="en-US" sz="1400" dirty="0">
                <a:solidFill>
                  <a:srgbClr val="003D75"/>
                </a:solidFill>
                <a:latin typeface="GOTHAM-MEDIUM" panose="02000604040000020004" pitchFamily="2" charset="0"/>
                <a:ea typeface="Roboto"/>
                <a:cs typeface="Roboto"/>
                <a:sym typeface="Roboto"/>
              </a:rPr>
              <a:t>regardless of whether they originally received dupilumab or placebo during Part A.</a:t>
            </a:r>
            <a:endParaRPr sz="1400" dirty="0">
              <a:solidFill>
                <a:srgbClr val="003D75"/>
              </a:solidFill>
              <a:latin typeface="GOTHAM-MEDIUM" panose="02000604040000020004" pitchFamily="2" charset="0"/>
              <a:ea typeface="Roboto"/>
              <a:cs typeface="Roboto"/>
              <a:sym typeface="Roboto"/>
            </a:endParaRPr>
          </a:p>
        </p:txBody>
      </p:sp>
      <p:cxnSp>
        <p:nvCxnSpPr>
          <p:cNvPr id="9" name="Google Shape;111;g13153f2e90b_0_2628">
            <a:extLst>
              <a:ext uri="{FF2B5EF4-FFF2-40B4-BE49-F238E27FC236}">
                <a16:creationId xmlns:a16="http://schemas.microsoft.com/office/drawing/2014/main" id="{430A4163-F8E2-6C30-D37A-44F74E333C49}"/>
              </a:ext>
            </a:extLst>
          </p:cNvPr>
          <p:cNvCxnSpPr>
            <a:cxnSpLocks/>
            <a:stCxn id="5" idx="2"/>
          </p:cNvCxnSpPr>
          <p:nvPr/>
        </p:nvCxnSpPr>
        <p:spPr>
          <a:xfrm flipH="1">
            <a:off x="9052913" y="2145081"/>
            <a:ext cx="526359" cy="286546"/>
          </a:xfrm>
          <a:prstGeom prst="straightConnector1">
            <a:avLst/>
          </a:prstGeom>
          <a:noFill/>
          <a:ln w="19050" cap="flat" cmpd="sng">
            <a:solidFill>
              <a:schemeClr val="dk1"/>
            </a:solidFill>
            <a:prstDash val="solid"/>
            <a:round/>
            <a:headEnd type="none" w="med" len="med"/>
            <a:tailEnd type="triangle" w="med" len="med"/>
          </a:ln>
        </p:spPr>
      </p:cxnSp>
      <p:cxnSp>
        <p:nvCxnSpPr>
          <p:cNvPr id="10" name="Google Shape;112;g13153f2e90b_0_2628">
            <a:extLst>
              <a:ext uri="{FF2B5EF4-FFF2-40B4-BE49-F238E27FC236}">
                <a16:creationId xmlns:a16="http://schemas.microsoft.com/office/drawing/2014/main" id="{46A385BD-DC15-AB97-778E-E590BA594BDF}"/>
              </a:ext>
            </a:extLst>
          </p:cNvPr>
          <p:cNvCxnSpPr>
            <a:cxnSpLocks/>
          </p:cNvCxnSpPr>
          <p:nvPr/>
        </p:nvCxnSpPr>
        <p:spPr>
          <a:xfrm>
            <a:off x="9608575" y="2154950"/>
            <a:ext cx="622820" cy="365362"/>
          </a:xfrm>
          <a:prstGeom prst="straightConnector1">
            <a:avLst/>
          </a:prstGeom>
          <a:noFill/>
          <a:ln w="19050" cap="flat" cmpd="sng">
            <a:solidFill>
              <a:schemeClr val="dk1"/>
            </a:solidFill>
            <a:prstDash val="solid"/>
            <a:round/>
            <a:headEnd type="none" w="med" len="med"/>
            <a:tailEnd type="triangle" w="med" len="med"/>
          </a:ln>
        </p:spPr>
      </p:cxnSp>
      <p:cxnSp>
        <p:nvCxnSpPr>
          <p:cNvPr id="11" name="Google Shape;113;g13153f2e90b_0_2628">
            <a:extLst>
              <a:ext uri="{FF2B5EF4-FFF2-40B4-BE49-F238E27FC236}">
                <a16:creationId xmlns:a16="http://schemas.microsoft.com/office/drawing/2014/main" id="{AD0BCF14-CAB4-1A0E-DBAE-87F65C8F81ED}"/>
              </a:ext>
            </a:extLst>
          </p:cNvPr>
          <p:cNvCxnSpPr>
            <a:cxnSpLocks/>
            <a:stCxn id="6" idx="2"/>
          </p:cNvCxnSpPr>
          <p:nvPr/>
        </p:nvCxnSpPr>
        <p:spPr>
          <a:xfrm>
            <a:off x="8036700" y="3619895"/>
            <a:ext cx="0" cy="215534"/>
          </a:xfrm>
          <a:prstGeom prst="straightConnector1">
            <a:avLst/>
          </a:prstGeom>
          <a:noFill/>
          <a:ln w="19050" cap="flat" cmpd="sng">
            <a:solidFill>
              <a:schemeClr val="dk1"/>
            </a:solidFill>
            <a:prstDash val="solid"/>
            <a:round/>
            <a:headEnd type="none" w="med" len="med"/>
            <a:tailEnd type="triangle" w="med" len="med"/>
          </a:ln>
        </p:spPr>
      </p:cxnSp>
    </p:spTree>
    <p:extLst>
      <p:ext uri="{BB962C8B-B14F-4D97-AF65-F5344CB8AC3E}">
        <p14:creationId xmlns:p14="http://schemas.microsoft.com/office/powerpoint/2010/main" val="3689491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F5918-6EB7-3942-DEEB-4277F34D0ED0}"/>
              </a:ext>
            </a:extLst>
          </p:cNvPr>
          <p:cNvSpPr>
            <a:spLocks noGrp="1"/>
          </p:cNvSpPr>
          <p:nvPr>
            <p:ph type="title"/>
          </p:nvPr>
        </p:nvSpPr>
        <p:spPr>
          <a:xfrm>
            <a:off x="548640" y="1554480"/>
            <a:ext cx="10515600" cy="819151"/>
          </a:xfrm>
        </p:spPr>
        <p:txBody>
          <a:bodyPr/>
          <a:lstStyle/>
          <a:p>
            <a:r>
              <a:rPr lang="en-US" dirty="0"/>
              <a:t>Outcomes &amp; Definitions</a:t>
            </a:r>
          </a:p>
        </p:txBody>
      </p:sp>
      <p:sp>
        <p:nvSpPr>
          <p:cNvPr id="3" name="Content Placeholder 2">
            <a:extLst>
              <a:ext uri="{FF2B5EF4-FFF2-40B4-BE49-F238E27FC236}">
                <a16:creationId xmlns:a16="http://schemas.microsoft.com/office/drawing/2014/main" id="{A1DE0057-E2C2-4DA5-B7A5-11F981956BFD}"/>
              </a:ext>
            </a:extLst>
          </p:cNvPr>
          <p:cNvSpPr>
            <a:spLocks noGrp="1"/>
          </p:cNvSpPr>
          <p:nvPr>
            <p:ph idx="1"/>
          </p:nvPr>
        </p:nvSpPr>
        <p:spPr>
          <a:xfrm>
            <a:off x="822960" y="2377440"/>
            <a:ext cx="10515600" cy="3742372"/>
          </a:xfrm>
        </p:spPr>
        <p:txBody>
          <a:bodyPr>
            <a:normAutofit/>
          </a:bodyPr>
          <a:lstStyle/>
          <a:p>
            <a:pPr marL="457200" marR="0" lvl="0" indent="-355600" algn="l" rtl="0">
              <a:spcBef>
                <a:spcPts val="0"/>
              </a:spcBef>
              <a:spcAft>
                <a:spcPts val="0"/>
              </a:spcAft>
              <a:buSzPts val="2000"/>
            </a:pPr>
            <a:r>
              <a:rPr lang="en-US" sz="2400" dirty="0">
                <a:ea typeface="Calibri"/>
                <a:cs typeface="Calibri" panose="020F0502020204030204" pitchFamily="34" charset="0"/>
                <a:sym typeface="Calibri"/>
              </a:rPr>
              <a:t>Co-primary endpoints:</a:t>
            </a:r>
          </a:p>
          <a:p>
            <a:pPr marL="914400" marR="0" lvl="1" indent="-355600" algn="l" rtl="0">
              <a:spcBef>
                <a:spcPts val="0"/>
              </a:spcBef>
              <a:spcAft>
                <a:spcPts val="0"/>
              </a:spcAft>
              <a:buSzPts val="2000"/>
            </a:pPr>
            <a:r>
              <a:rPr lang="en-US" dirty="0">
                <a:ea typeface="Calibri"/>
                <a:cs typeface="Calibri" panose="020F0502020204030204" pitchFamily="34" charset="0"/>
                <a:sym typeface="Calibri"/>
              </a:rPr>
              <a:t>histological remission (&lt;=6 eosinophils per HPF)</a:t>
            </a:r>
          </a:p>
          <a:p>
            <a:pPr marL="914400" marR="0" lvl="1" indent="-355600" algn="l" rtl="0">
              <a:spcBef>
                <a:spcPts val="0"/>
              </a:spcBef>
              <a:spcAft>
                <a:spcPts val="0"/>
              </a:spcAft>
              <a:buSzPts val="2000"/>
            </a:pPr>
            <a:r>
              <a:rPr lang="en-US" dirty="0">
                <a:ea typeface="Calibri"/>
                <a:cs typeface="Calibri" panose="020F0502020204030204" pitchFamily="34" charset="0"/>
                <a:sym typeface="Calibri"/>
              </a:rPr>
              <a:t>change in baseline </a:t>
            </a:r>
            <a:r>
              <a:rPr lang="en-US" b="0" i="0" dirty="0">
                <a:effectLst/>
                <a:cs typeface="Calibri" panose="020F0502020204030204" pitchFamily="34" charset="0"/>
              </a:rPr>
              <a:t>Dysphagia Symptom Questionnaire (</a:t>
            </a:r>
            <a:r>
              <a:rPr lang="en-US" dirty="0">
                <a:ea typeface="Calibri"/>
                <a:cs typeface="Calibri" panose="020F0502020204030204" pitchFamily="34" charset="0"/>
                <a:sym typeface="Calibri"/>
              </a:rPr>
              <a:t>DSQ)</a:t>
            </a:r>
          </a:p>
          <a:p>
            <a:pPr marL="1257300" marR="0" lvl="0" indent="-342900" algn="l" rtl="0">
              <a:spcBef>
                <a:spcPts val="0"/>
              </a:spcBef>
              <a:spcAft>
                <a:spcPts val="0"/>
              </a:spcAft>
            </a:pPr>
            <a:endParaRPr lang="en-US" sz="2400" dirty="0">
              <a:ea typeface="Calibri"/>
              <a:cs typeface="Calibri" panose="020F0502020204030204" pitchFamily="34" charset="0"/>
              <a:sym typeface="Calibri"/>
            </a:endParaRPr>
          </a:p>
          <a:p>
            <a:pPr marL="457200" marR="0" lvl="0" indent="-355600" algn="l" rtl="0">
              <a:spcBef>
                <a:spcPts val="0"/>
              </a:spcBef>
              <a:spcAft>
                <a:spcPts val="0"/>
              </a:spcAft>
              <a:buSzPts val="2000"/>
            </a:pPr>
            <a:r>
              <a:rPr lang="en-US" sz="2400" dirty="0">
                <a:ea typeface="Calibri"/>
                <a:cs typeface="Calibri" panose="020F0502020204030204" pitchFamily="34" charset="0"/>
                <a:sym typeface="Calibri"/>
              </a:rPr>
              <a:t>Secondary endpoints</a:t>
            </a:r>
          </a:p>
          <a:p>
            <a:pPr marL="914400" marR="0" lvl="1" indent="-355600" algn="l" rtl="0">
              <a:spcBef>
                <a:spcPts val="0"/>
              </a:spcBef>
              <a:spcAft>
                <a:spcPts val="0"/>
              </a:spcAft>
              <a:buSzPts val="2000"/>
            </a:pPr>
            <a:r>
              <a:rPr lang="en-US" dirty="0">
                <a:ea typeface="Calibri"/>
                <a:cs typeface="Calibri" panose="020F0502020204030204" pitchFamily="34" charset="0"/>
                <a:sym typeface="Calibri"/>
              </a:rPr>
              <a:t>included absolute change from baseline in the endoscopic reference scoring system (EREFS)</a:t>
            </a:r>
          </a:p>
          <a:p>
            <a:pPr marL="1371600" lvl="2" indent="-355600">
              <a:spcBef>
                <a:spcPts val="0"/>
              </a:spcBef>
              <a:buSzPts val="2000"/>
            </a:pPr>
            <a:r>
              <a:rPr lang="en-US" sz="2400" b="0" i="0" dirty="0">
                <a:effectLst/>
                <a:cs typeface="Calibri" panose="020F0502020204030204" pitchFamily="34" charset="0"/>
              </a:rPr>
              <a:t>ranges 0-18 with higher scores indicating more severe endoscopic findings</a:t>
            </a:r>
            <a:endParaRPr lang="en-US" sz="2400" dirty="0">
              <a:ea typeface="Calibri"/>
              <a:cs typeface="Calibri" panose="020F0502020204030204" pitchFamily="34" charset="0"/>
              <a:sym typeface="Calibri"/>
            </a:endParaRPr>
          </a:p>
          <a:p>
            <a:endParaRPr lang="en-US" sz="2400" dirty="0"/>
          </a:p>
        </p:txBody>
      </p:sp>
    </p:spTree>
    <p:extLst>
      <p:ext uri="{BB962C8B-B14F-4D97-AF65-F5344CB8AC3E}">
        <p14:creationId xmlns:p14="http://schemas.microsoft.com/office/powerpoint/2010/main" val="2336810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66A4C-EFA8-2790-0325-C7C39DE1DC12}"/>
              </a:ext>
            </a:extLst>
          </p:cNvPr>
          <p:cNvSpPr>
            <a:spLocks noGrp="1"/>
          </p:cNvSpPr>
          <p:nvPr>
            <p:ph type="title"/>
          </p:nvPr>
        </p:nvSpPr>
        <p:spPr>
          <a:xfrm>
            <a:off x="427871" y="1381952"/>
            <a:ext cx="10515600" cy="819151"/>
          </a:xfrm>
        </p:spPr>
        <p:txBody>
          <a:bodyPr/>
          <a:lstStyle/>
          <a:p>
            <a:r>
              <a:rPr lang="en-US" dirty="0"/>
              <a:t>Results</a:t>
            </a:r>
          </a:p>
        </p:txBody>
      </p:sp>
      <p:sp>
        <p:nvSpPr>
          <p:cNvPr id="3" name="Content Placeholder 2">
            <a:extLst>
              <a:ext uri="{FF2B5EF4-FFF2-40B4-BE49-F238E27FC236}">
                <a16:creationId xmlns:a16="http://schemas.microsoft.com/office/drawing/2014/main" id="{0307DC82-CA26-FADB-0888-B3C2E2772246}"/>
              </a:ext>
            </a:extLst>
          </p:cNvPr>
          <p:cNvSpPr>
            <a:spLocks noGrp="1"/>
          </p:cNvSpPr>
          <p:nvPr>
            <p:ph idx="1"/>
          </p:nvPr>
        </p:nvSpPr>
        <p:spPr>
          <a:xfrm>
            <a:off x="564167" y="2084141"/>
            <a:ext cx="10515600" cy="3742372"/>
          </a:xfrm>
        </p:spPr>
        <p:txBody>
          <a:bodyPr>
            <a:noAutofit/>
          </a:bodyPr>
          <a:lstStyle/>
          <a:p>
            <a:r>
              <a:rPr lang="en-US" sz="2200" b="0" i="0" dirty="0">
                <a:effectLst/>
                <a:cs typeface="Calibri" panose="020F0502020204030204" pitchFamily="34" charset="0"/>
              </a:rPr>
              <a:t>Histologic remission was significantly more common with dupilumab 300 mg </a:t>
            </a:r>
            <a:r>
              <a:rPr lang="en-US" sz="2200" b="0" i="0" dirty="0" err="1">
                <a:effectLst/>
                <a:cs typeface="Calibri" panose="020F0502020204030204" pitchFamily="34" charset="0"/>
              </a:rPr>
              <a:t>subq</a:t>
            </a:r>
            <a:r>
              <a:rPr lang="en-US" sz="2200" b="0" i="0" dirty="0">
                <a:effectLst/>
                <a:cs typeface="Calibri" panose="020F0502020204030204" pitchFamily="34" charset="0"/>
              </a:rPr>
              <a:t> weekly vs placebo in Part A (60% vs 5%) and Part B (59% vs 6%)</a:t>
            </a:r>
          </a:p>
          <a:p>
            <a:r>
              <a:rPr lang="en-US" sz="2200" b="0" i="0" dirty="0">
                <a:effectLst/>
                <a:cs typeface="Calibri" panose="020F0502020204030204" pitchFamily="34" charset="0"/>
              </a:rPr>
              <a:t>Dupilumab 300 mg </a:t>
            </a:r>
            <a:r>
              <a:rPr lang="en-US" sz="2200" b="0" i="0" dirty="0" err="1">
                <a:effectLst/>
                <a:cs typeface="Calibri" panose="020F0502020204030204" pitchFamily="34" charset="0"/>
              </a:rPr>
              <a:t>subq</a:t>
            </a:r>
            <a:r>
              <a:rPr lang="en-US" sz="2200" b="0" i="0" dirty="0">
                <a:effectLst/>
                <a:cs typeface="Calibri" panose="020F0502020204030204" pitchFamily="34" charset="0"/>
              </a:rPr>
              <a:t> weekly also produced significantly larger reductions from baseline in dysphagia symptoms per DSQ in Part A (68% vs 27%) and Part B (62% vs 38.5%)</a:t>
            </a:r>
            <a:endParaRPr lang="en-US" sz="2200" dirty="0">
              <a:cs typeface="Calibri" panose="020F0502020204030204" pitchFamily="34" charset="0"/>
            </a:endParaRPr>
          </a:p>
          <a:p>
            <a:r>
              <a:rPr lang="en-US" sz="2200" b="0" i="0" dirty="0">
                <a:effectLst/>
                <a:cs typeface="Calibri" panose="020F0502020204030204" pitchFamily="34" charset="0"/>
              </a:rPr>
              <a:t>Reduction in EREFS score was also greater with dupilumab 300 mg </a:t>
            </a:r>
            <a:r>
              <a:rPr lang="en-US" sz="2200" b="0" i="0" dirty="0" err="1">
                <a:effectLst/>
                <a:cs typeface="Calibri" panose="020F0502020204030204" pitchFamily="34" charset="0"/>
              </a:rPr>
              <a:t>subq</a:t>
            </a:r>
            <a:r>
              <a:rPr lang="en-US" sz="2200" b="0" i="0" dirty="0">
                <a:effectLst/>
                <a:cs typeface="Calibri" panose="020F0502020204030204" pitchFamily="34" charset="0"/>
              </a:rPr>
              <a:t> weekly vs placebo in Part A (-3.2 vs -0.3) and Part B (-4.5 vs -0.6)</a:t>
            </a:r>
          </a:p>
          <a:p>
            <a:r>
              <a:rPr lang="en-US" sz="2200" b="0" i="0" dirty="0">
                <a:effectLst/>
                <a:cs typeface="Calibri" panose="020F0502020204030204" pitchFamily="34" charset="0"/>
              </a:rPr>
              <a:t>In Part C, where all patients from Part A received dupilumab 300 mg </a:t>
            </a:r>
            <a:r>
              <a:rPr lang="en-US" sz="2200" b="0" i="0" dirty="0" err="1">
                <a:effectLst/>
                <a:cs typeface="Calibri" panose="020F0502020204030204" pitchFamily="34" charset="0"/>
              </a:rPr>
              <a:t>subq</a:t>
            </a:r>
            <a:r>
              <a:rPr lang="en-US" sz="2200" b="0" i="0" dirty="0">
                <a:effectLst/>
                <a:cs typeface="Calibri" panose="020F0502020204030204" pitchFamily="34" charset="0"/>
              </a:rPr>
              <a:t> weekly for an additional 28 weeks, histologic remission and reduction in DSQ was sustained among patients who originally received dupilumab and similar rates of histologic remission and reduction in DSQ were observed in patients switched from placebo to dupilumab</a:t>
            </a:r>
            <a:endParaRPr lang="en-US" sz="2200" dirty="0">
              <a:cs typeface="Calibri" panose="020F0502020204030204" pitchFamily="34" charset="0"/>
            </a:endParaRPr>
          </a:p>
        </p:txBody>
      </p:sp>
    </p:spTree>
    <p:extLst>
      <p:ext uri="{BB962C8B-B14F-4D97-AF65-F5344CB8AC3E}">
        <p14:creationId xmlns:p14="http://schemas.microsoft.com/office/powerpoint/2010/main" val="2576425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22;g11cfa978c09_0_13">
            <a:extLst>
              <a:ext uri="{FF2B5EF4-FFF2-40B4-BE49-F238E27FC236}">
                <a16:creationId xmlns:a16="http://schemas.microsoft.com/office/drawing/2014/main" id="{6BE880B7-5E79-C8BD-EA1F-F6DFE3E8CC4D}"/>
              </a:ext>
            </a:extLst>
          </p:cNvPr>
          <p:cNvPicPr preferRelativeResize="0"/>
          <p:nvPr/>
        </p:nvPicPr>
        <p:blipFill>
          <a:blip r:embed="rId2">
            <a:alphaModFix/>
          </a:blip>
          <a:stretch>
            <a:fillRect/>
          </a:stretch>
        </p:blipFill>
        <p:spPr>
          <a:xfrm>
            <a:off x="1407464" y="1515162"/>
            <a:ext cx="8859487" cy="5163324"/>
          </a:xfrm>
          <a:prstGeom prst="rect">
            <a:avLst/>
          </a:prstGeom>
          <a:noFill/>
          <a:ln>
            <a:noFill/>
          </a:ln>
        </p:spPr>
      </p:pic>
    </p:spTree>
    <p:extLst>
      <p:ext uri="{BB962C8B-B14F-4D97-AF65-F5344CB8AC3E}">
        <p14:creationId xmlns:p14="http://schemas.microsoft.com/office/powerpoint/2010/main" val="3332615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BCA69-48AE-B1F2-AAC8-03C55576F5C0}"/>
              </a:ext>
            </a:extLst>
          </p:cNvPr>
          <p:cNvSpPr>
            <a:spLocks noGrp="1"/>
          </p:cNvSpPr>
          <p:nvPr>
            <p:ph type="title"/>
          </p:nvPr>
        </p:nvSpPr>
        <p:spPr>
          <a:xfrm>
            <a:off x="548640" y="1554480"/>
            <a:ext cx="10515600" cy="819151"/>
          </a:xfrm>
        </p:spPr>
        <p:txBody>
          <a:bodyPr/>
          <a:lstStyle/>
          <a:p>
            <a:r>
              <a:rPr lang="en-US" dirty="0"/>
              <a:t>Key Study Findings</a:t>
            </a:r>
          </a:p>
        </p:txBody>
      </p:sp>
      <p:sp>
        <p:nvSpPr>
          <p:cNvPr id="3" name="Content Placeholder 2">
            <a:extLst>
              <a:ext uri="{FF2B5EF4-FFF2-40B4-BE49-F238E27FC236}">
                <a16:creationId xmlns:a16="http://schemas.microsoft.com/office/drawing/2014/main" id="{3CAF02F7-4812-8840-B631-3F1B65120308}"/>
              </a:ext>
            </a:extLst>
          </p:cNvPr>
          <p:cNvSpPr>
            <a:spLocks noGrp="1"/>
          </p:cNvSpPr>
          <p:nvPr>
            <p:ph idx="1"/>
          </p:nvPr>
        </p:nvSpPr>
        <p:spPr>
          <a:xfrm>
            <a:off x="838200" y="2687991"/>
            <a:ext cx="10515600" cy="3742372"/>
          </a:xfrm>
        </p:spPr>
        <p:txBody>
          <a:bodyPr>
            <a:normAutofit/>
          </a:bodyPr>
          <a:lstStyle/>
          <a:p>
            <a:r>
              <a:rPr lang="en-US" sz="2500" dirty="0">
                <a:cs typeface="Calibri" panose="020F0502020204030204" pitchFamily="34" charset="0"/>
              </a:rPr>
              <a:t>Histologic remission is significantly more common with Dupilumab weekly and every 2 weeks VS placebo in part A </a:t>
            </a:r>
            <a:r>
              <a:rPr lang="en-US" sz="2500" b="0" i="0" dirty="0">
                <a:effectLst/>
                <a:cs typeface="Calibri" panose="020F0502020204030204" pitchFamily="34" charset="0"/>
              </a:rPr>
              <a:t>(60 vs 5%) </a:t>
            </a:r>
            <a:r>
              <a:rPr lang="en-US" sz="2500" dirty="0">
                <a:cs typeface="Calibri" panose="020F0502020204030204" pitchFamily="34" charset="0"/>
              </a:rPr>
              <a:t>and part B </a:t>
            </a:r>
            <a:r>
              <a:rPr lang="en-US" sz="2500" b="0" i="0" dirty="0">
                <a:effectLst/>
                <a:cs typeface="Calibri" panose="020F0502020204030204" pitchFamily="34" charset="0"/>
              </a:rPr>
              <a:t>(59% vs 6%)</a:t>
            </a:r>
            <a:endParaRPr lang="en-US" sz="2500" dirty="0">
              <a:cs typeface="Calibri" panose="020F0502020204030204" pitchFamily="34" charset="0"/>
            </a:endParaRPr>
          </a:p>
          <a:p>
            <a:r>
              <a:rPr lang="en-US" sz="2500" dirty="0">
                <a:cs typeface="Calibri" panose="020F0502020204030204" pitchFamily="34" charset="0"/>
              </a:rPr>
              <a:t>Dysphagia scores have a significantly larger reduction from baseline with Dupilumab weekly per DSQ in part A </a:t>
            </a:r>
            <a:r>
              <a:rPr lang="en-US" sz="2500" b="0" i="0" dirty="0">
                <a:effectLst/>
                <a:cs typeface="Calibri" panose="020F0502020204030204" pitchFamily="34" charset="0"/>
              </a:rPr>
              <a:t>(68% vs 27%) </a:t>
            </a:r>
            <a:r>
              <a:rPr lang="en-US" sz="2500" dirty="0">
                <a:cs typeface="Calibri" panose="020F0502020204030204" pitchFamily="34" charset="0"/>
              </a:rPr>
              <a:t> and part B </a:t>
            </a:r>
            <a:r>
              <a:rPr lang="en-US" sz="2500" b="0" i="0" dirty="0">
                <a:effectLst/>
                <a:cs typeface="Calibri" panose="020F0502020204030204" pitchFamily="34" charset="0"/>
              </a:rPr>
              <a:t>(62% vs 38.5%)</a:t>
            </a:r>
            <a:endParaRPr lang="en-US" sz="2500" dirty="0">
              <a:cs typeface="Calibri" panose="020F0502020204030204" pitchFamily="34" charset="0"/>
            </a:endParaRPr>
          </a:p>
          <a:p>
            <a:r>
              <a:rPr lang="en-US" sz="2500" dirty="0">
                <a:cs typeface="Calibri" panose="020F0502020204030204" pitchFamily="34" charset="0"/>
              </a:rPr>
              <a:t>Dysphagia scores have NO statistically significant decrease with Dupilumab every 2 weeks dosing</a:t>
            </a:r>
          </a:p>
        </p:txBody>
      </p:sp>
    </p:spTree>
    <p:extLst>
      <p:ext uri="{BB962C8B-B14F-4D97-AF65-F5344CB8AC3E}">
        <p14:creationId xmlns:p14="http://schemas.microsoft.com/office/powerpoint/2010/main" val="321375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9" id="{4DACA1F8-9C4C-5742-A5B0-E3FEB4B09FA3}" vid="{04ECDA4A-D5FC-3945-A844-6F4A617F54B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89989C00854440814EE6586A2E4C2B" ma:contentTypeVersion="18" ma:contentTypeDescription="Create a new document." ma:contentTypeScope="" ma:versionID="87758759d05e06cc80316d67ce6cee17">
  <xsd:schema xmlns:xsd="http://www.w3.org/2001/XMLSchema" xmlns:xs="http://www.w3.org/2001/XMLSchema" xmlns:p="http://schemas.microsoft.com/office/2006/metadata/properties" xmlns:ns2="b760192c-e533-4338-b0f9-1ff3998d6e3e" xmlns:ns3="8bd30ee2-4746-4efb-9d1c-b787e94acd8d" targetNamespace="http://schemas.microsoft.com/office/2006/metadata/properties" ma:root="true" ma:fieldsID="5b24c507c78746a2e00c63fdff154261" ns2:_="" ns3:_="">
    <xsd:import namespace="b760192c-e533-4338-b0f9-1ff3998d6e3e"/>
    <xsd:import namespace="8bd30ee2-4746-4efb-9d1c-b787e94acd8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60192c-e533-4338-b0f9-1ff3998d6e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d7ea3aa-744b-45d6-b40f-39600c655c3e"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d30ee2-4746-4efb-9d1c-b787e94acd8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dd53964-afd9-4525-91bb-182c538c8232}" ma:internalName="TaxCatchAll" ma:showField="CatchAllData" ma:web="8bd30ee2-4746-4efb-9d1c-b787e94acd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760192c-e533-4338-b0f9-1ff3998d6e3e">
      <Terms xmlns="http://schemas.microsoft.com/office/infopath/2007/PartnerControls"/>
    </lcf76f155ced4ddcb4097134ff3c332f>
    <TaxCatchAll xmlns="8bd30ee2-4746-4efb-9d1c-b787e94acd8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03929D-5E04-4EB0-8979-DEE40B28C0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60192c-e533-4338-b0f9-1ff3998d6e3e"/>
    <ds:schemaRef ds:uri="8bd30ee2-4746-4efb-9d1c-b787e94acd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998ABC-C7D6-4613-901B-42C6483B3695}">
  <ds:schemaRefs>
    <ds:schemaRef ds:uri="http://schemas.microsoft.com/office/2006/metadata/properties"/>
    <ds:schemaRef ds:uri="http://schemas.microsoft.com/office/infopath/2007/PartnerControls"/>
    <ds:schemaRef ds:uri="b760192c-e533-4338-b0f9-1ff3998d6e3e"/>
    <ds:schemaRef ds:uri="8bd30ee2-4746-4efb-9d1c-b787e94acd8d"/>
  </ds:schemaRefs>
</ds:datastoreItem>
</file>

<file path=customXml/itemProps3.xml><?xml version="1.0" encoding="utf-8"?>
<ds:datastoreItem xmlns:ds="http://schemas.openxmlformats.org/officeDocument/2006/customXml" ds:itemID="{B9D1B51C-8C3D-40B1-B369-7E2DEE40A6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111</TotalTime>
  <Words>952</Words>
  <Application>Microsoft Office PowerPoint</Application>
  <PresentationFormat>Widescreen</PresentationFormat>
  <Paragraphs>64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GOTHAM-MEDIUM</vt:lpstr>
      <vt:lpstr>Wingdings</vt:lpstr>
      <vt:lpstr>Office Theme</vt:lpstr>
      <vt:lpstr>PowerPoint Presentation</vt:lpstr>
      <vt:lpstr>Study Question</vt:lpstr>
      <vt:lpstr>Why is This Important?</vt:lpstr>
      <vt:lpstr>Study Design</vt:lpstr>
      <vt:lpstr>Interventions</vt:lpstr>
      <vt:lpstr>Outcomes &amp; Definitions</vt:lpstr>
      <vt:lpstr>Results</vt:lpstr>
      <vt:lpstr>PowerPoint Presentation</vt:lpstr>
      <vt:lpstr>Key Study Findings</vt:lpstr>
      <vt:lpstr>Study Limitations</vt:lpstr>
      <vt:lpstr>How Should We Apply This to Our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Sophia Dar</dc:creator>
  <cp:lastModifiedBy>Claire Neumann</cp:lastModifiedBy>
  <cp:revision>4</cp:revision>
  <dcterms:created xsi:type="dcterms:W3CDTF">2024-08-20T17:53:00Z</dcterms:created>
  <dcterms:modified xsi:type="dcterms:W3CDTF">2025-07-16T03:13:28Z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0x010100AD89989C00854440814EE6586A2E4C2B</vt:lpwstr>
  </property>
  <property fmtid="{D5CDD505-2E9C-101B-9397-08002B2CF9AE}" pid="3" name="MediaServiceImageTags">
    <vt:lpwstr/>
  </property>
</Properties>
</file>