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3" r:id="rId5"/>
    <p:sldId id="264" r:id="rId6"/>
    <p:sldId id="265" r:id="rId7"/>
    <p:sldId id="266" r:id="rId8"/>
    <p:sldId id="267" r:id="rId9"/>
    <p:sldId id="268" r:id="rId10"/>
    <p:sldId id="270" r:id="rId11"/>
    <p:sldId id="269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6EA8"/>
    <a:srgbClr val="F1E8FF"/>
    <a:srgbClr val="DDD3FF"/>
    <a:srgbClr val="BAB4DE"/>
    <a:srgbClr val="003D75"/>
    <a:srgbClr val="BC1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189943-9EE2-497D-B0DB-6A56328CB290}" v="1" dt="2025-07-16T02:56:12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0" autoAdjust="0"/>
    <p:restoredTop sz="80051"/>
  </p:normalViewPr>
  <p:slideViewPr>
    <p:cSldViewPr snapToGrid="0">
      <p:cViewPr varScale="1">
        <p:scale>
          <a:sx n="88" d="100"/>
          <a:sy n="88" d="100"/>
        </p:scale>
        <p:origin x="12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Neumann" userId="32c770cd-6f96-44fc-b099-c5ff442316bb" providerId="ADAL" clId="{9E189943-9EE2-497D-B0DB-6A56328CB290}"/>
    <pc:docChg chg="undo custSel modSld">
      <pc:chgData name="Claire Neumann" userId="32c770cd-6f96-44fc-b099-c5ff442316bb" providerId="ADAL" clId="{9E189943-9EE2-497D-B0DB-6A56328CB290}" dt="2025-07-16T02:56:49.910" v="38" actId="20577"/>
      <pc:docMkLst>
        <pc:docMk/>
      </pc:docMkLst>
      <pc:sldChg chg="delSp modSp mod">
        <pc:chgData name="Claire Neumann" userId="32c770cd-6f96-44fc-b099-c5ff442316bb" providerId="ADAL" clId="{9E189943-9EE2-497D-B0DB-6A56328CB290}" dt="2025-07-16T02:56:12.056" v="36"/>
        <pc:sldMkLst>
          <pc:docMk/>
          <pc:sldMk cId="3314081523" sldId="263"/>
        </pc:sldMkLst>
        <pc:spChg chg="mod">
          <ac:chgData name="Claire Neumann" userId="32c770cd-6f96-44fc-b099-c5ff442316bb" providerId="ADAL" clId="{9E189943-9EE2-497D-B0DB-6A56328CB290}" dt="2025-07-16T02:55:55.078" v="35" actId="14100"/>
          <ac:spMkLst>
            <pc:docMk/>
            <pc:sldMk cId="3314081523" sldId="263"/>
            <ac:spMk id="2" creationId="{FF8BE9C9-A200-B6F8-B11F-AF0D76EF2252}"/>
          </ac:spMkLst>
        </pc:spChg>
        <pc:spChg chg="mod">
          <ac:chgData name="Claire Neumann" userId="32c770cd-6f96-44fc-b099-c5ff442316bb" providerId="ADAL" clId="{9E189943-9EE2-497D-B0DB-6A56328CB290}" dt="2025-07-16T02:55:49.857" v="32" actId="1037"/>
          <ac:spMkLst>
            <pc:docMk/>
            <pc:sldMk cId="3314081523" sldId="263"/>
            <ac:spMk id="3" creationId="{8F17BB80-425C-EC4F-F135-577DA11F835A}"/>
          </ac:spMkLst>
        </pc:spChg>
        <pc:spChg chg="mod">
          <ac:chgData name="Claire Neumann" userId="32c770cd-6f96-44fc-b099-c5ff442316bb" providerId="ADAL" clId="{9E189943-9EE2-497D-B0DB-6A56328CB290}" dt="2025-07-16T02:55:49.857" v="32" actId="1037"/>
          <ac:spMkLst>
            <pc:docMk/>
            <pc:sldMk cId="3314081523" sldId="263"/>
            <ac:spMk id="4" creationId="{CCA7D0FD-20B4-E41E-8B97-0E903B9B42B9}"/>
          </ac:spMkLst>
        </pc:spChg>
        <pc:spChg chg="del">
          <ac:chgData name="Claire Neumann" userId="32c770cd-6f96-44fc-b099-c5ff442316bb" providerId="ADAL" clId="{9E189943-9EE2-497D-B0DB-6A56328CB290}" dt="2025-07-16T02:55:52.741" v="34" actId="478"/>
          <ac:spMkLst>
            <pc:docMk/>
            <pc:sldMk cId="3314081523" sldId="263"/>
            <ac:spMk id="5" creationId="{8D576477-7627-C84D-3AE2-3EDFBF5D74C6}"/>
          </ac:spMkLst>
        </pc:spChg>
        <pc:spChg chg="del">
          <ac:chgData name="Claire Neumann" userId="32c770cd-6f96-44fc-b099-c5ff442316bb" providerId="ADAL" clId="{9E189943-9EE2-497D-B0DB-6A56328CB290}" dt="2025-07-16T02:55:51.990" v="33" actId="478"/>
          <ac:spMkLst>
            <pc:docMk/>
            <pc:sldMk cId="3314081523" sldId="263"/>
            <ac:spMk id="6" creationId="{E8F93AA0-B0D6-A05E-BA9E-6885C7F52FBA}"/>
          </ac:spMkLst>
        </pc:spChg>
        <pc:spChg chg="mod">
          <ac:chgData name="Claire Neumann" userId="32c770cd-6f96-44fc-b099-c5ff442316bb" providerId="ADAL" clId="{9E189943-9EE2-497D-B0DB-6A56328CB290}" dt="2025-07-16T02:56:12.056" v="36"/>
          <ac:spMkLst>
            <pc:docMk/>
            <pc:sldMk cId="3314081523" sldId="263"/>
            <ac:spMk id="7" creationId="{C3C3170D-DCE9-3BC5-C0CD-D6866E7347AC}"/>
          </ac:spMkLst>
        </pc:spChg>
        <pc:picChg chg="mod">
          <ac:chgData name="Claire Neumann" userId="32c770cd-6f96-44fc-b099-c5ff442316bb" providerId="ADAL" clId="{9E189943-9EE2-497D-B0DB-6A56328CB290}" dt="2025-07-16T02:55:49.857" v="32" actId="1037"/>
          <ac:picMkLst>
            <pc:docMk/>
            <pc:sldMk cId="3314081523" sldId="263"/>
            <ac:picMk id="13" creationId="{0025BC7F-DF00-4146-0CE4-592E9B64E9BA}"/>
          </ac:picMkLst>
        </pc:picChg>
        <pc:picChg chg="mod">
          <ac:chgData name="Claire Neumann" userId="32c770cd-6f96-44fc-b099-c5ff442316bb" providerId="ADAL" clId="{9E189943-9EE2-497D-B0DB-6A56328CB290}" dt="2025-07-16T02:55:49.857" v="32" actId="1037"/>
          <ac:picMkLst>
            <pc:docMk/>
            <pc:sldMk cId="3314081523" sldId="263"/>
            <ac:picMk id="14" creationId="{078F8DA5-D855-5754-F775-B18FD45B499A}"/>
          </ac:picMkLst>
        </pc:picChg>
      </pc:sldChg>
      <pc:sldChg chg="modSp mod">
        <pc:chgData name="Claire Neumann" userId="32c770cd-6f96-44fc-b099-c5ff442316bb" providerId="ADAL" clId="{9E189943-9EE2-497D-B0DB-6A56328CB290}" dt="2025-07-16T02:56:49.910" v="38" actId="20577"/>
        <pc:sldMkLst>
          <pc:docMk/>
          <pc:sldMk cId="3332615962" sldId="269"/>
        </pc:sldMkLst>
        <pc:spChg chg="mod">
          <ac:chgData name="Claire Neumann" userId="32c770cd-6f96-44fc-b099-c5ff442316bb" providerId="ADAL" clId="{9E189943-9EE2-497D-B0DB-6A56328CB290}" dt="2025-07-16T02:56:49.910" v="38" actId="20577"/>
          <ac:spMkLst>
            <pc:docMk/>
            <pc:sldMk cId="3332615962" sldId="269"/>
            <ac:spMk id="5" creationId="{DE15D21F-B06D-43CA-01B1-4681D299C6C1}"/>
          </ac:spMkLst>
        </pc:spChg>
      </pc:sldChg>
      <pc:sldChg chg="modSp mod">
        <pc:chgData name="Claire Neumann" userId="32c770cd-6f96-44fc-b099-c5ff442316bb" providerId="ADAL" clId="{9E189943-9EE2-497D-B0DB-6A56328CB290}" dt="2025-07-16T02:56:12.107" v="37" actId="27636"/>
        <pc:sldMkLst>
          <pc:docMk/>
          <pc:sldMk cId="1823281645" sldId="273"/>
        </pc:sldMkLst>
        <pc:spChg chg="mod">
          <ac:chgData name="Claire Neumann" userId="32c770cd-6f96-44fc-b099-c5ff442316bb" providerId="ADAL" clId="{9E189943-9EE2-497D-B0DB-6A56328CB290}" dt="2025-07-16T02:56:12.107" v="37" actId="27636"/>
          <ac:spMkLst>
            <pc:docMk/>
            <pc:sldMk cId="1823281645" sldId="273"/>
            <ac:spMk id="3" creationId="{70E1CDB1-498E-F08D-128F-7D36861ECB29}"/>
          </ac:spMkLst>
        </pc:spChg>
      </pc:sldChg>
    </pc:docChg>
  </pc:docChgLst>
  <pc:docChgLst>
    <pc:chgData name="Claire Neumann" userId="32c770cd-6f96-44fc-b099-c5ff442316bb" providerId="ADAL" clId="{1B9C9462-68FE-4E62-9759-680F1718E866}"/>
    <pc:docChg chg="undo custSel modSld">
      <pc:chgData name="Claire Neumann" userId="32c770cd-6f96-44fc-b099-c5ff442316bb" providerId="ADAL" clId="{1B9C9462-68FE-4E62-9759-680F1718E866}" dt="2025-04-04T20:54:04.199" v="129" actId="2711"/>
      <pc:docMkLst>
        <pc:docMk/>
      </pc:docMkLst>
      <pc:sldChg chg="modSp mod">
        <pc:chgData name="Claire Neumann" userId="32c770cd-6f96-44fc-b099-c5ff442316bb" providerId="ADAL" clId="{1B9C9462-68FE-4E62-9759-680F1718E866}" dt="2025-04-04T20:53:31.741" v="126" actId="14100"/>
        <pc:sldMkLst>
          <pc:docMk/>
          <pc:sldMk cId="3314081523" sldId="263"/>
        </pc:sldMkLst>
      </pc:sldChg>
      <pc:sldChg chg="modSp mod">
        <pc:chgData name="Claire Neumann" userId="32c770cd-6f96-44fc-b099-c5ff442316bb" providerId="ADAL" clId="{1B9C9462-68FE-4E62-9759-680F1718E866}" dt="2025-04-04T20:53:47.089" v="128" actId="1076"/>
        <pc:sldMkLst>
          <pc:docMk/>
          <pc:sldMk cId="344899802" sldId="264"/>
        </pc:sldMkLst>
      </pc:sldChg>
      <pc:sldChg chg="modSp mod">
        <pc:chgData name="Claire Neumann" userId="32c770cd-6f96-44fc-b099-c5ff442316bb" providerId="ADAL" clId="{1B9C9462-68FE-4E62-9759-680F1718E866}" dt="2025-04-04T20:54:04.199" v="129" actId="2711"/>
        <pc:sldMkLst>
          <pc:docMk/>
          <pc:sldMk cId="1983704460" sldId="265"/>
        </pc:sldMkLst>
      </pc:sldChg>
      <pc:sldChg chg="modSp mod">
        <pc:chgData name="Claire Neumann" userId="32c770cd-6f96-44fc-b099-c5ff442316bb" providerId="ADAL" clId="{1B9C9462-68FE-4E62-9759-680F1718E866}" dt="2025-04-04T19:16:40.263" v="8" actId="14100"/>
        <pc:sldMkLst>
          <pc:docMk/>
          <pc:sldMk cId="2897676914" sldId="266"/>
        </pc:sldMkLst>
      </pc:sldChg>
      <pc:sldChg chg="modSp mod">
        <pc:chgData name="Claire Neumann" userId="32c770cd-6f96-44fc-b099-c5ff442316bb" providerId="ADAL" clId="{1B9C9462-68FE-4E62-9759-680F1718E866}" dt="2025-04-04T19:17:04.660" v="18" actId="20577"/>
        <pc:sldMkLst>
          <pc:docMk/>
          <pc:sldMk cId="3689491853" sldId="267"/>
        </pc:sldMkLst>
      </pc:sldChg>
      <pc:sldChg chg="modSp mod modNotesTx">
        <pc:chgData name="Claire Neumann" userId="32c770cd-6f96-44fc-b099-c5ff442316bb" providerId="ADAL" clId="{1B9C9462-68FE-4E62-9759-680F1718E866}" dt="2025-04-04T19:18:06.374" v="119" actId="313"/>
        <pc:sldMkLst>
          <pc:docMk/>
          <pc:sldMk cId="2336810123" sldId="268"/>
        </pc:sldMkLst>
      </pc:sldChg>
      <pc:sldChg chg="modSp mod">
        <pc:chgData name="Claire Neumann" userId="32c770cd-6f96-44fc-b099-c5ff442316bb" providerId="ADAL" clId="{1B9C9462-68FE-4E62-9759-680F1718E866}" dt="2025-04-04T19:18:21.820" v="122" actId="1076"/>
        <pc:sldMkLst>
          <pc:docMk/>
          <pc:sldMk cId="2576425642" sldId="270"/>
        </pc:sldMkLst>
      </pc:sldChg>
      <pc:sldChg chg="modSp mod">
        <pc:chgData name="Claire Neumann" userId="32c770cd-6f96-44fc-b099-c5ff442316bb" providerId="ADAL" clId="{1B9C9462-68FE-4E62-9759-680F1718E866}" dt="2025-04-04T19:18:39.773" v="123" actId="114"/>
        <pc:sldMkLst>
          <pc:docMk/>
          <pc:sldMk cId="681290147" sldId="272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png"/><Relationship Id="rId4" Type="http://schemas.openxmlformats.org/officeDocument/2006/relationships/image" Target="../media/image8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png"/><Relationship Id="rId4" Type="http://schemas.openxmlformats.org/officeDocument/2006/relationships/image" Target="../media/image8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F940DD-784A-A044-AA3E-692687850B9A}" type="doc">
      <dgm:prSet loTypeId="urn:microsoft.com/office/officeart/2005/8/layout/vList3" loCatId="" qsTypeId="urn:microsoft.com/office/officeart/2005/8/quickstyle/simple1" qsCatId="simple" csTypeId="urn:microsoft.com/office/officeart/2005/8/colors/accent0_1" csCatId="mainScheme" phldr="1"/>
      <dgm:spPr/>
    </dgm:pt>
    <dgm:pt modelId="{BF07E671-BAFF-2743-98EB-34BAD31973E5}">
      <dgm:prSet phldrT="[Text]" custT="1"/>
      <dgm:spPr/>
      <dgm:t>
        <a:bodyPr/>
        <a:lstStyle/>
        <a:p>
          <a:r>
            <a:rPr lang="en-US" sz="3200" dirty="0">
              <a:latin typeface="GOTHAM-MEDIUM" panose="02000604040000020004" pitchFamily="2" charset="0"/>
            </a:rPr>
            <a:t>Biliary disease</a:t>
          </a:r>
        </a:p>
      </dgm:t>
    </dgm:pt>
    <dgm:pt modelId="{DD4AC2E7-6FC9-FD4A-9332-383863A9C3C9}" type="parTrans" cxnId="{E45492B7-6707-444D-948B-27E15A2F846E}">
      <dgm:prSet/>
      <dgm:spPr/>
      <dgm:t>
        <a:bodyPr/>
        <a:lstStyle/>
        <a:p>
          <a:endParaRPr lang="en-US"/>
        </a:p>
      </dgm:t>
    </dgm:pt>
    <dgm:pt modelId="{8A63DDEC-E4EB-C244-893C-DE175C9508D6}" type="sibTrans" cxnId="{E45492B7-6707-444D-948B-27E15A2F846E}">
      <dgm:prSet/>
      <dgm:spPr/>
      <dgm:t>
        <a:bodyPr/>
        <a:lstStyle/>
        <a:p>
          <a:endParaRPr lang="en-US"/>
        </a:p>
      </dgm:t>
    </dgm:pt>
    <dgm:pt modelId="{A120F780-9550-7B4C-8E76-954925506DF0}">
      <dgm:prSet phldrT="[Text]" custT="1"/>
      <dgm:spPr/>
      <dgm:t>
        <a:bodyPr/>
        <a:lstStyle/>
        <a:p>
          <a:r>
            <a:rPr lang="en-US" sz="3200" dirty="0">
              <a:latin typeface="GOTHAM-MEDIUM" panose="02000604040000020004" pitchFamily="2" charset="0"/>
            </a:rPr>
            <a:t>Pancreatitis</a:t>
          </a:r>
        </a:p>
      </dgm:t>
    </dgm:pt>
    <dgm:pt modelId="{D11475B0-1FBF-EE44-AA66-28BA058FD40F}" type="parTrans" cxnId="{11CBACB6-B498-B048-BFEE-86B58D6B3619}">
      <dgm:prSet/>
      <dgm:spPr/>
      <dgm:t>
        <a:bodyPr/>
        <a:lstStyle/>
        <a:p>
          <a:endParaRPr lang="en-US"/>
        </a:p>
      </dgm:t>
    </dgm:pt>
    <dgm:pt modelId="{50A49E79-E233-9F47-BCDF-AC21AA983E12}" type="sibTrans" cxnId="{11CBACB6-B498-B048-BFEE-86B58D6B3619}">
      <dgm:prSet/>
      <dgm:spPr/>
      <dgm:t>
        <a:bodyPr/>
        <a:lstStyle/>
        <a:p>
          <a:endParaRPr lang="en-US"/>
        </a:p>
      </dgm:t>
    </dgm:pt>
    <dgm:pt modelId="{8287355C-8EFF-D84E-8C5D-4FC277BB747E}">
      <dgm:prSet phldrT="[Text]" custT="1"/>
      <dgm:spPr/>
      <dgm:t>
        <a:bodyPr/>
        <a:lstStyle/>
        <a:p>
          <a:r>
            <a:rPr lang="en-US" sz="3200" dirty="0">
              <a:latin typeface="GOTHAM-MEDIUM" panose="02000604040000020004" pitchFamily="2" charset="0"/>
            </a:rPr>
            <a:t>Bowel obstruction</a:t>
          </a:r>
        </a:p>
      </dgm:t>
    </dgm:pt>
    <dgm:pt modelId="{273B2CF2-A59A-0242-8B32-723E89BC2D8F}" type="parTrans" cxnId="{CD35CE60-E258-EE48-875A-507928128A0B}">
      <dgm:prSet/>
      <dgm:spPr/>
      <dgm:t>
        <a:bodyPr/>
        <a:lstStyle/>
        <a:p>
          <a:endParaRPr lang="en-US"/>
        </a:p>
      </dgm:t>
    </dgm:pt>
    <dgm:pt modelId="{6F09B9F2-6B66-7942-B7D2-AC191A80C1AD}" type="sibTrans" cxnId="{CD35CE60-E258-EE48-875A-507928128A0B}">
      <dgm:prSet/>
      <dgm:spPr/>
      <dgm:t>
        <a:bodyPr/>
        <a:lstStyle/>
        <a:p>
          <a:endParaRPr lang="en-US"/>
        </a:p>
      </dgm:t>
    </dgm:pt>
    <dgm:pt modelId="{743A1F6C-A590-604C-953B-B17FDB107DD9}">
      <dgm:prSet custT="1"/>
      <dgm:spPr/>
      <dgm:t>
        <a:bodyPr/>
        <a:lstStyle/>
        <a:p>
          <a:r>
            <a:rPr lang="en-US" sz="3200" dirty="0">
              <a:latin typeface="GOTHAM-MEDIUM" panose="02000604040000020004" pitchFamily="2" charset="0"/>
            </a:rPr>
            <a:t>Gastroparesis</a:t>
          </a:r>
        </a:p>
      </dgm:t>
    </dgm:pt>
    <dgm:pt modelId="{386A5B58-000B-6048-8093-7C80CB9717AB}" type="parTrans" cxnId="{E4985AFF-25CD-8C45-BFAC-D4B62084EF79}">
      <dgm:prSet/>
      <dgm:spPr/>
      <dgm:t>
        <a:bodyPr/>
        <a:lstStyle/>
        <a:p>
          <a:endParaRPr lang="en-US"/>
        </a:p>
      </dgm:t>
    </dgm:pt>
    <dgm:pt modelId="{A85A61D3-EBEA-6D49-8B6A-1F7ACE60D2AE}" type="sibTrans" cxnId="{E4985AFF-25CD-8C45-BFAC-D4B62084EF79}">
      <dgm:prSet/>
      <dgm:spPr/>
      <dgm:t>
        <a:bodyPr/>
        <a:lstStyle/>
        <a:p>
          <a:endParaRPr lang="en-US"/>
        </a:p>
      </dgm:t>
    </dgm:pt>
    <dgm:pt modelId="{26994992-777B-8847-BA49-67927386D938}" type="pres">
      <dgm:prSet presAssocID="{CCF940DD-784A-A044-AA3E-692687850B9A}" presName="linearFlow" presStyleCnt="0">
        <dgm:presLayoutVars>
          <dgm:dir/>
          <dgm:resizeHandles val="exact"/>
        </dgm:presLayoutVars>
      </dgm:prSet>
      <dgm:spPr/>
    </dgm:pt>
    <dgm:pt modelId="{71F04502-B53F-1143-9CAE-821C11832BE0}" type="pres">
      <dgm:prSet presAssocID="{BF07E671-BAFF-2743-98EB-34BAD31973E5}" presName="composite" presStyleCnt="0"/>
      <dgm:spPr/>
    </dgm:pt>
    <dgm:pt modelId="{3A29DFFD-82E6-E642-99E8-6A8AA17DA32E}" type="pres">
      <dgm:prSet presAssocID="{BF07E671-BAFF-2743-98EB-34BAD31973E5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A22AB5A5-3A7F-E247-82E5-A7982B57D326}" type="pres">
      <dgm:prSet presAssocID="{BF07E671-BAFF-2743-98EB-34BAD31973E5}" presName="txShp" presStyleLbl="node1" presStyleIdx="0" presStyleCnt="4" custLinFactNeighborX="840" custLinFactNeighborY="-14018">
        <dgm:presLayoutVars>
          <dgm:bulletEnabled val="1"/>
        </dgm:presLayoutVars>
      </dgm:prSet>
      <dgm:spPr/>
    </dgm:pt>
    <dgm:pt modelId="{C656C5C3-D2E8-C54A-966E-6C6FE46C4F86}" type="pres">
      <dgm:prSet presAssocID="{8A63DDEC-E4EB-C244-893C-DE175C9508D6}" presName="spacing" presStyleCnt="0"/>
      <dgm:spPr/>
    </dgm:pt>
    <dgm:pt modelId="{7BE9BBCF-15D5-AE41-ADC2-1EAA802CAB6D}" type="pres">
      <dgm:prSet presAssocID="{A120F780-9550-7B4C-8E76-954925506DF0}" presName="composite" presStyleCnt="0"/>
      <dgm:spPr/>
    </dgm:pt>
    <dgm:pt modelId="{533CDA6F-670D-8D4C-90C9-D9F2F28B0780}" type="pres">
      <dgm:prSet presAssocID="{A120F780-9550-7B4C-8E76-954925506DF0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76083376-E5F0-7347-B48A-56DCFFD46064}" type="pres">
      <dgm:prSet presAssocID="{A120F780-9550-7B4C-8E76-954925506DF0}" presName="txShp" presStyleLbl="node1" presStyleIdx="1" presStyleCnt="4">
        <dgm:presLayoutVars>
          <dgm:bulletEnabled val="1"/>
        </dgm:presLayoutVars>
      </dgm:prSet>
      <dgm:spPr/>
    </dgm:pt>
    <dgm:pt modelId="{E549D0CC-6874-6347-9614-ECA7006CB8D1}" type="pres">
      <dgm:prSet presAssocID="{50A49E79-E233-9F47-BCDF-AC21AA983E12}" presName="spacing" presStyleCnt="0"/>
      <dgm:spPr/>
    </dgm:pt>
    <dgm:pt modelId="{5F75C41B-C11E-B94B-843A-75C77CFC5E26}" type="pres">
      <dgm:prSet presAssocID="{8287355C-8EFF-D84E-8C5D-4FC277BB747E}" presName="composite" presStyleCnt="0"/>
      <dgm:spPr/>
    </dgm:pt>
    <dgm:pt modelId="{C869EAAA-E773-354A-B4DF-AAFB289335B7}" type="pres">
      <dgm:prSet presAssocID="{8287355C-8EFF-D84E-8C5D-4FC277BB747E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53671182-5565-4F41-B62B-7FF593C919D7}" type="pres">
      <dgm:prSet presAssocID="{8287355C-8EFF-D84E-8C5D-4FC277BB747E}" presName="txShp" presStyleLbl="node1" presStyleIdx="2" presStyleCnt="4">
        <dgm:presLayoutVars>
          <dgm:bulletEnabled val="1"/>
        </dgm:presLayoutVars>
      </dgm:prSet>
      <dgm:spPr/>
    </dgm:pt>
    <dgm:pt modelId="{49501AAD-B777-3C42-A48B-2E8AF8061904}" type="pres">
      <dgm:prSet presAssocID="{6F09B9F2-6B66-7942-B7D2-AC191A80C1AD}" presName="spacing" presStyleCnt="0"/>
      <dgm:spPr/>
    </dgm:pt>
    <dgm:pt modelId="{C1755848-DBD6-5041-BBCE-823D8E00E4EE}" type="pres">
      <dgm:prSet presAssocID="{743A1F6C-A590-604C-953B-B17FDB107DD9}" presName="composite" presStyleCnt="0"/>
      <dgm:spPr/>
    </dgm:pt>
    <dgm:pt modelId="{EDF84D4A-715A-0544-B43E-E6425B69615F}" type="pres">
      <dgm:prSet presAssocID="{743A1F6C-A590-604C-953B-B17FDB107DD9}" presName="imgShp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7C973314-6569-354B-A5EB-4082B280CA17}" type="pres">
      <dgm:prSet presAssocID="{743A1F6C-A590-604C-953B-B17FDB107DD9}" presName="txShp" presStyleLbl="node1" presStyleIdx="3" presStyleCnt="4">
        <dgm:presLayoutVars>
          <dgm:bulletEnabled val="1"/>
        </dgm:presLayoutVars>
      </dgm:prSet>
      <dgm:spPr/>
    </dgm:pt>
  </dgm:ptLst>
  <dgm:cxnLst>
    <dgm:cxn modelId="{55BE7001-39F5-C24C-B995-EC7740856DD5}" type="presOf" srcId="{743A1F6C-A590-604C-953B-B17FDB107DD9}" destId="{7C973314-6569-354B-A5EB-4082B280CA17}" srcOrd="0" destOrd="0" presId="urn:microsoft.com/office/officeart/2005/8/layout/vList3"/>
    <dgm:cxn modelId="{E492E611-64DE-6544-9BB9-B11FE40828C8}" type="presOf" srcId="{BF07E671-BAFF-2743-98EB-34BAD31973E5}" destId="{A22AB5A5-3A7F-E247-82E5-A7982B57D326}" srcOrd="0" destOrd="0" presId="urn:microsoft.com/office/officeart/2005/8/layout/vList3"/>
    <dgm:cxn modelId="{CD35CE60-E258-EE48-875A-507928128A0B}" srcId="{CCF940DD-784A-A044-AA3E-692687850B9A}" destId="{8287355C-8EFF-D84E-8C5D-4FC277BB747E}" srcOrd="2" destOrd="0" parTransId="{273B2CF2-A59A-0242-8B32-723E89BC2D8F}" sibTransId="{6F09B9F2-6B66-7942-B7D2-AC191A80C1AD}"/>
    <dgm:cxn modelId="{F921E58B-235E-E247-8339-21F8487D0FEF}" type="presOf" srcId="{CCF940DD-784A-A044-AA3E-692687850B9A}" destId="{26994992-777B-8847-BA49-67927386D938}" srcOrd="0" destOrd="0" presId="urn:microsoft.com/office/officeart/2005/8/layout/vList3"/>
    <dgm:cxn modelId="{11CBACB6-B498-B048-BFEE-86B58D6B3619}" srcId="{CCF940DD-784A-A044-AA3E-692687850B9A}" destId="{A120F780-9550-7B4C-8E76-954925506DF0}" srcOrd="1" destOrd="0" parTransId="{D11475B0-1FBF-EE44-AA66-28BA058FD40F}" sibTransId="{50A49E79-E233-9F47-BCDF-AC21AA983E12}"/>
    <dgm:cxn modelId="{E45492B7-6707-444D-948B-27E15A2F846E}" srcId="{CCF940DD-784A-A044-AA3E-692687850B9A}" destId="{BF07E671-BAFF-2743-98EB-34BAD31973E5}" srcOrd="0" destOrd="0" parTransId="{DD4AC2E7-6FC9-FD4A-9332-383863A9C3C9}" sibTransId="{8A63DDEC-E4EB-C244-893C-DE175C9508D6}"/>
    <dgm:cxn modelId="{B523E4CD-46D6-E545-82E6-408156BE58BD}" type="presOf" srcId="{8287355C-8EFF-D84E-8C5D-4FC277BB747E}" destId="{53671182-5565-4F41-B62B-7FF593C919D7}" srcOrd="0" destOrd="0" presId="urn:microsoft.com/office/officeart/2005/8/layout/vList3"/>
    <dgm:cxn modelId="{7752FDF5-8BDE-014B-AE2A-3B129DEF993C}" type="presOf" srcId="{A120F780-9550-7B4C-8E76-954925506DF0}" destId="{76083376-E5F0-7347-B48A-56DCFFD46064}" srcOrd="0" destOrd="0" presId="urn:microsoft.com/office/officeart/2005/8/layout/vList3"/>
    <dgm:cxn modelId="{E4985AFF-25CD-8C45-BFAC-D4B62084EF79}" srcId="{CCF940DD-784A-A044-AA3E-692687850B9A}" destId="{743A1F6C-A590-604C-953B-B17FDB107DD9}" srcOrd="3" destOrd="0" parTransId="{386A5B58-000B-6048-8093-7C80CB9717AB}" sibTransId="{A85A61D3-EBEA-6D49-8B6A-1F7ACE60D2AE}"/>
    <dgm:cxn modelId="{235D966E-01E5-4149-9B78-149BFC7D4E77}" type="presParOf" srcId="{26994992-777B-8847-BA49-67927386D938}" destId="{71F04502-B53F-1143-9CAE-821C11832BE0}" srcOrd="0" destOrd="0" presId="urn:microsoft.com/office/officeart/2005/8/layout/vList3"/>
    <dgm:cxn modelId="{25E18156-5D23-B34B-9215-7F51E16AC64E}" type="presParOf" srcId="{71F04502-B53F-1143-9CAE-821C11832BE0}" destId="{3A29DFFD-82E6-E642-99E8-6A8AA17DA32E}" srcOrd="0" destOrd="0" presId="urn:microsoft.com/office/officeart/2005/8/layout/vList3"/>
    <dgm:cxn modelId="{5AD91A23-4B36-2B4B-B443-94EB2334AF1A}" type="presParOf" srcId="{71F04502-B53F-1143-9CAE-821C11832BE0}" destId="{A22AB5A5-3A7F-E247-82E5-A7982B57D326}" srcOrd="1" destOrd="0" presId="urn:microsoft.com/office/officeart/2005/8/layout/vList3"/>
    <dgm:cxn modelId="{6F5DDF04-0605-8E4F-B3E9-B36638731D33}" type="presParOf" srcId="{26994992-777B-8847-BA49-67927386D938}" destId="{C656C5C3-D2E8-C54A-966E-6C6FE46C4F86}" srcOrd="1" destOrd="0" presId="urn:microsoft.com/office/officeart/2005/8/layout/vList3"/>
    <dgm:cxn modelId="{4CC4C824-6F16-404F-BD01-06D0EB4A2831}" type="presParOf" srcId="{26994992-777B-8847-BA49-67927386D938}" destId="{7BE9BBCF-15D5-AE41-ADC2-1EAA802CAB6D}" srcOrd="2" destOrd="0" presId="urn:microsoft.com/office/officeart/2005/8/layout/vList3"/>
    <dgm:cxn modelId="{1219ADE4-944E-1441-9E4A-22A6CC11D16C}" type="presParOf" srcId="{7BE9BBCF-15D5-AE41-ADC2-1EAA802CAB6D}" destId="{533CDA6F-670D-8D4C-90C9-D9F2F28B0780}" srcOrd="0" destOrd="0" presId="urn:microsoft.com/office/officeart/2005/8/layout/vList3"/>
    <dgm:cxn modelId="{045A05E0-4EFF-924A-8E5F-76B7B7766BDC}" type="presParOf" srcId="{7BE9BBCF-15D5-AE41-ADC2-1EAA802CAB6D}" destId="{76083376-E5F0-7347-B48A-56DCFFD46064}" srcOrd="1" destOrd="0" presId="urn:microsoft.com/office/officeart/2005/8/layout/vList3"/>
    <dgm:cxn modelId="{3ACFA405-E26B-BB4C-9102-A8235E2834AD}" type="presParOf" srcId="{26994992-777B-8847-BA49-67927386D938}" destId="{E549D0CC-6874-6347-9614-ECA7006CB8D1}" srcOrd="3" destOrd="0" presId="urn:microsoft.com/office/officeart/2005/8/layout/vList3"/>
    <dgm:cxn modelId="{6F470863-2620-6B41-915A-85AD09279B2A}" type="presParOf" srcId="{26994992-777B-8847-BA49-67927386D938}" destId="{5F75C41B-C11E-B94B-843A-75C77CFC5E26}" srcOrd="4" destOrd="0" presId="urn:microsoft.com/office/officeart/2005/8/layout/vList3"/>
    <dgm:cxn modelId="{586B83C8-0CBA-2C4B-8EE4-41B2EFA29E49}" type="presParOf" srcId="{5F75C41B-C11E-B94B-843A-75C77CFC5E26}" destId="{C869EAAA-E773-354A-B4DF-AAFB289335B7}" srcOrd="0" destOrd="0" presId="urn:microsoft.com/office/officeart/2005/8/layout/vList3"/>
    <dgm:cxn modelId="{8C6ED990-C3CC-E740-9A0C-55BE2A896618}" type="presParOf" srcId="{5F75C41B-C11E-B94B-843A-75C77CFC5E26}" destId="{53671182-5565-4F41-B62B-7FF593C919D7}" srcOrd="1" destOrd="0" presId="urn:microsoft.com/office/officeart/2005/8/layout/vList3"/>
    <dgm:cxn modelId="{3504C41E-CB03-9E4B-B48A-B539E205B25A}" type="presParOf" srcId="{26994992-777B-8847-BA49-67927386D938}" destId="{49501AAD-B777-3C42-A48B-2E8AF8061904}" srcOrd="5" destOrd="0" presId="urn:microsoft.com/office/officeart/2005/8/layout/vList3"/>
    <dgm:cxn modelId="{023F00C7-EB5E-2844-A849-DB38F5EDFB48}" type="presParOf" srcId="{26994992-777B-8847-BA49-67927386D938}" destId="{C1755848-DBD6-5041-BBCE-823D8E00E4EE}" srcOrd="6" destOrd="0" presId="urn:microsoft.com/office/officeart/2005/8/layout/vList3"/>
    <dgm:cxn modelId="{F2F921DA-0087-AF4A-94C9-44C2409F77AF}" type="presParOf" srcId="{C1755848-DBD6-5041-BBCE-823D8E00E4EE}" destId="{EDF84D4A-715A-0544-B43E-E6425B69615F}" srcOrd="0" destOrd="0" presId="urn:microsoft.com/office/officeart/2005/8/layout/vList3"/>
    <dgm:cxn modelId="{019AC3C5-0408-3748-9662-059C9349DEED}" type="presParOf" srcId="{C1755848-DBD6-5041-BBCE-823D8E00E4EE}" destId="{7C973314-6569-354B-A5EB-4082B280CA1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2AB5A5-3A7F-E247-82E5-A7982B57D326}">
      <dsp:nvSpPr>
        <dsp:cNvPr id="0" name=""/>
        <dsp:cNvSpPr/>
      </dsp:nvSpPr>
      <dsp:spPr>
        <a:xfrm rot="10800000">
          <a:off x="1378597" y="0"/>
          <a:ext cx="4616068" cy="70851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436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GOTHAM-MEDIUM" panose="02000604040000020004" pitchFamily="2" charset="0"/>
            </a:rPr>
            <a:t>Biliary disease</a:t>
          </a:r>
        </a:p>
      </dsp:txBody>
      <dsp:txXfrm rot="10800000">
        <a:off x="1555726" y="0"/>
        <a:ext cx="4438939" cy="708516"/>
      </dsp:txXfrm>
    </dsp:sp>
    <dsp:sp modelId="{3A29DFFD-82E6-E642-99E8-6A8AA17DA32E}">
      <dsp:nvSpPr>
        <dsp:cNvPr id="0" name=""/>
        <dsp:cNvSpPr/>
      </dsp:nvSpPr>
      <dsp:spPr>
        <a:xfrm>
          <a:off x="985564" y="177"/>
          <a:ext cx="708516" cy="70851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083376-E5F0-7347-B48A-56DCFFD46064}">
      <dsp:nvSpPr>
        <dsp:cNvPr id="0" name=""/>
        <dsp:cNvSpPr/>
      </dsp:nvSpPr>
      <dsp:spPr>
        <a:xfrm rot="10800000">
          <a:off x="1339823" y="920191"/>
          <a:ext cx="4616068" cy="70851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436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GOTHAM-MEDIUM" panose="02000604040000020004" pitchFamily="2" charset="0"/>
            </a:rPr>
            <a:t>Pancreatitis</a:t>
          </a:r>
        </a:p>
      </dsp:txBody>
      <dsp:txXfrm rot="10800000">
        <a:off x="1516952" y="920191"/>
        <a:ext cx="4438939" cy="708516"/>
      </dsp:txXfrm>
    </dsp:sp>
    <dsp:sp modelId="{533CDA6F-670D-8D4C-90C9-D9F2F28B0780}">
      <dsp:nvSpPr>
        <dsp:cNvPr id="0" name=""/>
        <dsp:cNvSpPr/>
      </dsp:nvSpPr>
      <dsp:spPr>
        <a:xfrm>
          <a:off x="985564" y="920191"/>
          <a:ext cx="708516" cy="708516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671182-5565-4F41-B62B-7FF593C919D7}">
      <dsp:nvSpPr>
        <dsp:cNvPr id="0" name=""/>
        <dsp:cNvSpPr/>
      </dsp:nvSpPr>
      <dsp:spPr>
        <a:xfrm rot="10800000">
          <a:off x="1339823" y="1840205"/>
          <a:ext cx="4616068" cy="70851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436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GOTHAM-MEDIUM" panose="02000604040000020004" pitchFamily="2" charset="0"/>
            </a:rPr>
            <a:t>Bowel obstruction</a:t>
          </a:r>
        </a:p>
      </dsp:txBody>
      <dsp:txXfrm rot="10800000">
        <a:off x="1516952" y="1840205"/>
        <a:ext cx="4438939" cy="708516"/>
      </dsp:txXfrm>
    </dsp:sp>
    <dsp:sp modelId="{C869EAAA-E773-354A-B4DF-AAFB289335B7}">
      <dsp:nvSpPr>
        <dsp:cNvPr id="0" name=""/>
        <dsp:cNvSpPr/>
      </dsp:nvSpPr>
      <dsp:spPr>
        <a:xfrm>
          <a:off x="985564" y="1840205"/>
          <a:ext cx="708516" cy="70851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973314-6569-354B-A5EB-4082B280CA17}">
      <dsp:nvSpPr>
        <dsp:cNvPr id="0" name=""/>
        <dsp:cNvSpPr/>
      </dsp:nvSpPr>
      <dsp:spPr>
        <a:xfrm rot="10800000">
          <a:off x="1339823" y="2760219"/>
          <a:ext cx="4616068" cy="70851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436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GOTHAM-MEDIUM" panose="02000604040000020004" pitchFamily="2" charset="0"/>
            </a:rPr>
            <a:t>Gastroparesis</a:t>
          </a:r>
        </a:p>
      </dsp:txBody>
      <dsp:txXfrm rot="10800000">
        <a:off x="1516952" y="2760219"/>
        <a:ext cx="4438939" cy="708516"/>
      </dsp:txXfrm>
    </dsp:sp>
    <dsp:sp modelId="{EDF84D4A-715A-0544-B43E-E6425B69615F}">
      <dsp:nvSpPr>
        <dsp:cNvPr id="0" name=""/>
        <dsp:cNvSpPr/>
      </dsp:nvSpPr>
      <dsp:spPr>
        <a:xfrm>
          <a:off x="985564" y="2760219"/>
          <a:ext cx="708516" cy="708516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0D8BE-6806-4343-A68D-74CAE9B63AE8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8807F-2396-5C40-8A94-FD96AF963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01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8807F-2396-5C40-8A94-FD96AF96373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55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Roboto" panose="020F0502020204030204" pitchFamily="34" charset="0"/>
              </a:rPr>
              <a:t>Hazard ratios (HR) calculated using Cox proportional hazards model after adjusting for age, sex, smoking, hyperlipidemia, geographic location, and abdominal surgery in the previous 30 days.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Roboto" panose="020F0502020204030204" pitchFamily="34" charset="0"/>
              </a:rPr>
              <a:t>ICD-9, ICD-10: </a:t>
            </a:r>
            <a:r>
              <a:rPr lang="en-US" b="0" i="1" dirty="0">
                <a:solidFill>
                  <a:srgbClr val="000000"/>
                </a:solidFill>
                <a:effectLst/>
                <a:latin typeface="Roboto" panose="020F0502020204030204" pitchFamily="34" charset="0"/>
              </a:rPr>
              <a:t>International Classification of Diseases, Ninth or Tenth Revision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8807F-2396-5C40-8A94-FD96AF9637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7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98807F-2396-5C40-8A94-FD96AF96373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75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B337473-AE01-E8F1-AAE4-6D28494C9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114" y="2796691"/>
            <a:ext cx="8523110" cy="1579211"/>
          </a:xfrm>
        </p:spPr>
        <p:txBody>
          <a:bodyPr anchor="ctr"/>
          <a:lstStyle>
            <a:lvl1pPr algn="ctr">
              <a:defRPr sz="6000">
                <a:solidFill>
                  <a:srgbClr val="003F7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7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037632C-7224-6BDD-D041-5A11D3E22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622"/>
            <a:ext cx="10515600" cy="8191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B5DEA43-8C40-7372-C11C-BEEFA25D2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590"/>
            <a:ext cx="10515600" cy="3742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3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B25B6F0-D570-75C3-23ED-031A359CA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ctr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699FCDD-E668-506A-27CD-FCEA4A8F7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879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DEA18C6-69C7-49EC-4221-FCEC93508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622"/>
            <a:ext cx="10515600" cy="8191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157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194707-134A-4F04-81B7-7EDDF30BB0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47677B-2AB2-4AFC-A6D1-6E38DFC5DE79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4458D-B5AE-4828-9172-65AA1B222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352EA-6E76-4AD6-9B3E-4E07B0E50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0CFF39-0A6A-4D80-BF9C-75B668F63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50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219D26D-7908-6228-7857-70FD7CBB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9622"/>
            <a:ext cx="10515600" cy="819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3456CCF-23B7-C8C1-3AA4-366AFC1DE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38400"/>
            <a:ext cx="10515600" cy="3738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4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D75"/>
          </a:solidFill>
          <a:latin typeface="GOTHAM-MEDIUM" panose="0200060404000002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rgbClr val="003D75"/>
          </a:solidFill>
          <a:latin typeface="GOTHAM-MEDIUM" panose="0200060404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BE9C9-A200-B6F8-B11F-AF0D76EF2252}"/>
              </a:ext>
            </a:extLst>
          </p:cNvPr>
          <p:cNvSpPr txBox="1">
            <a:spLocks/>
          </p:cNvSpPr>
          <p:nvPr/>
        </p:nvSpPr>
        <p:spPr>
          <a:xfrm>
            <a:off x="329013" y="2712508"/>
            <a:ext cx="8874006" cy="1579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3D75"/>
                </a:solidFill>
                <a:latin typeface="GOTHAM-MEDIUM" panose="02000604040000020004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/>
              <a:t>Risk of GI Adverse Events with GLP-1 Receptor Agonists for Weight Loss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17BB80-425C-EC4F-F135-577DA11F835A}"/>
              </a:ext>
            </a:extLst>
          </p:cNvPr>
          <p:cNvSpPr txBox="1"/>
          <p:nvPr/>
        </p:nvSpPr>
        <p:spPr>
          <a:xfrm>
            <a:off x="9310740" y="3231971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GOTHAM-MEDIUM" panose="02000604040000020004" pitchFamily="2" charset="0"/>
              </a:rPr>
              <a:t>Original Article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A7D0FD-20B4-E41E-8B97-0E903B9B42B9}"/>
              </a:ext>
            </a:extLst>
          </p:cNvPr>
          <p:cNvSpPr txBox="1"/>
          <p:nvPr/>
        </p:nvSpPr>
        <p:spPr>
          <a:xfrm>
            <a:off x="9276916" y="5390763"/>
            <a:ext cx="197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GOTHAM-MEDIUM" panose="02000604040000020004" pitchFamily="2" charset="0"/>
              </a:rPr>
              <a:t>EBGI Summary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C3170D-DCE9-3BC5-C0CD-D6866E7347AC}"/>
              </a:ext>
            </a:extLst>
          </p:cNvPr>
          <p:cNvSpPr txBox="1"/>
          <p:nvPr/>
        </p:nvSpPr>
        <p:spPr>
          <a:xfrm>
            <a:off x="329013" y="4672278"/>
            <a:ext cx="83938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Article Covered: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Sodhi M,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Rezaeianzadeh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R,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Kezouh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A,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Etminan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M. Risk of gastrointestinal adverse events associated with glucagon-like peptide-1 receptor agonists for weight loss. JAMA Medicine 2023; 330(18):1795-1797.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025BC7F-DF00-4146-0CE4-592E9B64E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6009" y="1585557"/>
            <a:ext cx="1740242" cy="174024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78F8DA5-D855-5754-F775-B18FD45B49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6009" y="3716522"/>
            <a:ext cx="1740242" cy="174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081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AFDA1-A25F-D2B1-AF45-16D3F7618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7E828-8F87-A0E1-3F34-40F9EABD6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GOTHAM-BOOK" panose="02000504050000020004" pitchFamily="2" charset="0"/>
              </a:rPr>
              <a:t>Semaglutide</a:t>
            </a:r>
            <a:r>
              <a:rPr lang="en-US" dirty="0">
                <a:latin typeface="GOTHAM-BOOK" panose="02000504050000020004" pitchFamily="2" charset="0"/>
              </a:rPr>
              <a:t> was not approved for weight loss until 2021, thus most users had diabetes, which may cause gastroparesis</a:t>
            </a:r>
          </a:p>
          <a:p>
            <a:r>
              <a:rPr lang="en-US" dirty="0">
                <a:latin typeface="GOTHAM-BOOK" panose="02000504050000020004" pitchFamily="2" charset="0"/>
              </a:rPr>
              <a:t>Misclassification often occurs with </a:t>
            </a:r>
            <a:r>
              <a:rPr lang="en-US" i="1" dirty="0">
                <a:latin typeface="GOTHAM-BOOK" panose="02000504050000020004" pitchFamily="2" charset="0"/>
              </a:rPr>
              <a:t>ICD-9/ICD-10 </a:t>
            </a:r>
            <a:r>
              <a:rPr lang="en-US" dirty="0">
                <a:latin typeface="GOTHAM-BOOK" panose="02000504050000020004" pitchFamily="2" charset="0"/>
              </a:rPr>
              <a:t>coding</a:t>
            </a:r>
          </a:p>
          <a:p>
            <a:r>
              <a:rPr lang="en-US" dirty="0">
                <a:latin typeface="GOTHAM-BOOK" panose="02000504050000020004" pitchFamily="2" charset="0"/>
              </a:rPr>
              <a:t>Data regarding the dose and duration of GLP-1 agonist use was not considered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1D8CCA-1C35-1160-894A-8CF42DE6081F}"/>
              </a:ext>
            </a:extLst>
          </p:cNvPr>
          <p:cNvSpPr txBox="1"/>
          <p:nvPr/>
        </p:nvSpPr>
        <p:spPr>
          <a:xfrm>
            <a:off x="4267074" y="6581001"/>
            <a:ext cx="7924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Sodhi M et al. JAMA 2023;330(18):1795-1797. Schoenfeld P, Paul S. Evidence Based GI Nov 2023; 1-4.</a:t>
            </a:r>
          </a:p>
        </p:txBody>
      </p:sp>
    </p:spTree>
    <p:extLst>
      <p:ext uri="{BB962C8B-B14F-4D97-AF65-F5344CB8AC3E}">
        <p14:creationId xmlns:p14="http://schemas.microsoft.com/office/powerpoint/2010/main" val="681290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A7FC7-4099-EFA5-FC93-423E71C75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How Should We Apply This to Our Practice?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1CDB1-498E-F08D-128F-7D36861EC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GOTHAM-BOOK" panose="02000504050000020004" pitchFamily="2" charset="0"/>
              </a:rPr>
              <a:t>How do you counsel patients who are recommended to start a GLP-1 agonist about the potential GI </a:t>
            </a:r>
            <a:r>
              <a:rPr lang="en-US">
                <a:latin typeface="GOTHAM-BOOK" panose="02000504050000020004" pitchFamily="2" charset="0"/>
              </a:rPr>
              <a:t>adverse effects of the medication?</a:t>
            </a:r>
            <a:endParaRPr lang="en-US" dirty="0">
              <a:latin typeface="GOTHAM-BOOK" panose="02000504050000020004" pitchFamily="2" charset="0"/>
            </a:endParaRPr>
          </a:p>
          <a:p>
            <a:r>
              <a:rPr lang="en-US" dirty="0">
                <a:latin typeface="GOTHAM-BOOK" panose="02000504050000020004" pitchFamily="2" charset="0"/>
              </a:rPr>
              <a:t>If a patient taking a GLP-1 receptor agonist is experiencing nausea, vomiting, or abdominal discomfort, what recommendations might you provide?</a:t>
            </a:r>
          </a:p>
          <a:p>
            <a:r>
              <a:rPr lang="en-US" dirty="0">
                <a:latin typeface="GOTHAM-BOOK" panose="02000504050000020004" pitchFamily="2" charset="0"/>
              </a:rPr>
              <a:t>Does this study influence your view on the anesthesiology guidelines to hold GLP-1 receptor agonists prior to endoscopic procedures?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97A3A9-A92A-B9D7-7BB7-709B89F0ADCB}"/>
              </a:ext>
            </a:extLst>
          </p:cNvPr>
          <p:cNvSpPr txBox="1"/>
          <p:nvPr/>
        </p:nvSpPr>
        <p:spPr>
          <a:xfrm>
            <a:off x="4267074" y="6581001"/>
            <a:ext cx="7924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Sodhi M et al. JAMA 2023;330(18):1795-1797. Schoenfeld P, Paul S. Evidence Based GI Nov 2023; 1-4.</a:t>
            </a:r>
          </a:p>
        </p:txBody>
      </p:sp>
    </p:spTree>
    <p:extLst>
      <p:ext uri="{BB962C8B-B14F-4D97-AF65-F5344CB8AC3E}">
        <p14:creationId xmlns:p14="http://schemas.microsoft.com/office/powerpoint/2010/main" val="1823281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D89CF-F25D-9B4B-433E-8CB4FAA69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A3879-2969-9D1E-149A-6B782B318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08016"/>
            <a:ext cx="10515600" cy="3742372"/>
          </a:xfrm>
        </p:spPr>
        <p:txBody>
          <a:bodyPr>
            <a:normAutofit/>
          </a:bodyPr>
          <a:lstStyle/>
          <a:p>
            <a:r>
              <a:rPr lang="en-US" sz="3500" dirty="0">
                <a:latin typeface="GOTHAM-BOOK" panose="02000504050000020004" pitchFamily="2" charset="0"/>
              </a:rPr>
              <a:t>Are glucagon-like peptide 1 (GLP-1) receptor agonists associated with an increased risk of biliary disease, pancreatitis, and other gastrointestinal (GI) adverse events?</a:t>
            </a:r>
          </a:p>
        </p:txBody>
      </p:sp>
    </p:spTree>
    <p:extLst>
      <p:ext uri="{BB962C8B-B14F-4D97-AF65-F5344CB8AC3E}">
        <p14:creationId xmlns:p14="http://schemas.microsoft.com/office/powerpoint/2010/main" val="344899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47602-7B80-BAAC-740D-BA43EB6D1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A1437-13AB-A790-0142-7DBCAABE4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OTHAM-MEDIUM" panose="02000604040000020004"/>
              </a:rPr>
              <a:t>GLP-1 receptor agonists have become popular in the media as a weight loss agent</a:t>
            </a:r>
          </a:p>
          <a:p>
            <a:r>
              <a:rPr lang="en-US" dirty="0">
                <a:latin typeface="GOTHAM-MEDIUM" panose="02000604040000020004"/>
              </a:rPr>
              <a:t>GLP-1 receptor agonists have been implicated in delaying GI motility</a:t>
            </a:r>
          </a:p>
          <a:p>
            <a:r>
              <a:rPr lang="en-US" dirty="0">
                <a:latin typeface="GOTHAM-MEDIUM" panose="02000604040000020004"/>
              </a:rPr>
              <a:t>As a result, gastroenterologists may be asked about the potential GI risks of these medications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148D16-333E-D4FB-025E-6EB58F9C0907}"/>
              </a:ext>
            </a:extLst>
          </p:cNvPr>
          <p:cNvSpPr txBox="1"/>
          <p:nvPr/>
        </p:nvSpPr>
        <p:spPr>
          <a:xfrm>
            <a:off x="4267074" y="6581001"/>
            <a:ext cx="7924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Sodhi M et al. JAMA 2023;330(18):1795-1797. Schoenfeld P, Paul S. Evidence Based GI Nov 2023; 1-4.</a:t>
            </a:r>
          </a:p>
        </p:txBody>
      </p:sp>
    </p:spTree>
    <p:extLst>
      <p:ext uri="{BB962C8B-B14F-4D97-AF65-F5344CB8AC3E}">
        <p14:creationId xmlns:p14="http://schemas.microsoft.com/office/powerpoint/2010/main" val="198370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A384E-EF92-CD61-9E8D-07BD89082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8A65C-307C-489B-9EB9-59513F293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686" y="2338773"/>
            <a:ext cx="6489700" cy="3838189"/>
          </a:xfrm>
        </p:spPr>
        <p:txBody>
          <a:bodyPr>
            <a:normAutofit/>
          </a:bodyPr>
          <a:lstStyle/>
          <a:p>
            <a:r>
              <a:rPr lang="en-US" u="sng" dirty="0"/>
              <a:t>Design:</a:t>
            </a:r>
            <a:r>
              <a:rPr lang="en-US" dirty="0"/>
              <a:t> </a:t>
            </a:r>
            <a:r>
              <a:rPr lang="en-US" dirty="0">
                <a:latin typeface="GOTHAM-BOOK" panose="02000504050000020004" pitchFamily="2" charset="0"/>
              </a:rPr>
              <a:t>Retrospective cohort study</a:t>
            </a:r>
            <a:endParaRPr lang="en-US" u="sng" dirty="0"/>
          </a:p>
          <a:p>
            <a:r>
              <a:rPr lang="en-US" u="sng" dirty="0"/>
              <a:t>Setting:</a:t>
            </a:r>
            <a:r>
              <a:rPr lang="en-US" dirty="0"/>
              <a:t> </a:t>
            </a:r>
            <a:r>
              <a:rPr lang="en-US" dirty="0">
                <a:latin typeface="GOTHAM-BOOK" panose="02000504050000020004" pitchFamily="2" charset="0"/>
              </a:rPr>
              <a:t>Random sample of 16 million patients (2006-2020) from </a:t>
            </a:r>
            <a:r>
              <a:rPr lang="en-US" dirty="0" err="1">
                <a:latin typeface="GOTHAM-BOOK" panose="02000504050000020004" pitchFamily="2" charset="0"/>
              </a:rPr>
              <a:t>PharMetrics</a:t>
            </a:r>
            <a:r>
              <a:rPr lang="en-US" dirty="0">
                <a:latin typeface="GOTHAM-BOOK" panose="02000504050000020004" pitchFamily="2" charset="0"/>
              </a:rPr>
              <a:t> Plus database, a large health claims database of outpatient prescriptions and ICD-9 and 10 diagnoses</a:t>
            </a:r>
            <a:endParaRPr lang="en-US" u="sng" dirty="0"/>
          </a:p>
          <a:p>
            <a:r>
              <a:rPr lang="en-US" u="sng" dirty="0"/>
              <a:t>Patients:</a:t>
            </a:r>
            <a:r>
              <a:rPr lang="en-US" dirty="0"/>
              <a:t> </a:t>
            </a:r>
            <a:r>
              <a:rPr lang="en-US" dirty="0">
                <a:latin typeface="GOTHAM-BOOK" panose="02000504050000020004" pitchFamily="2" charset="0"/>
              </a:rPr>
              <a:t>New users of </a:t>
            </a:r>
            <a:r>
              <a:rPr lang="en-US" dirty="0" err="1">
                <a:latin typeface="GOTHAM-BOOK" panose="02000504050000020004" pitchFamily="2" charset="0"/>
              </a:rPr>
              <a:t>semaglutide</a:t>
            </a:r>
            <a:r>
              <a:rPr lang="en-US" dirty="0">
                <a:latin typeface="GOTHAM-BOOK" panose="02000504050000020004" pitchFamily="2" charset="0"/>
              </a:rPr>
              <a:t> and liraglutide vs bupropion-naltrexone</a:t>
            </a:r>
            <a:endParaRPr lang="en-US" u="sng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A4647E-E84F-B693-D4A3-B1A4CCDB5E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245" y="2162175"/>
            <a:ext cx="5342583" cy="340516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E8D62BD-803E-BB82-475F-67EE77A4AE85}"/>
              </a:ext>
            </a:extLst>
          </p:cNvPr>
          <p:cNvSpPr txBox="1"/>
          <p:nvPr/>
        </p:nvSpPr>
        <p:spPr>
          <a:xfrm>
            <a:off x="4267074" y="6581001"/>
            <a:ext cx="7924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Sodhi M et al. JAMA 2023;330(18):1795-1797. Schoenfeld P, Paul S. Evidence Based GI Nov 2023; 1-4.</a:t>
            </a:r>
          </a:p>
        </p:txBody>
      </p:sp>
    </p:spTree>
    <p:extLst>
      <p:ext uri="{BB962C8B-B14F-4D97-AF65-F5344CB8AC3E}">
        <p14:creationId xmlns:p14="http://schemas.microsoft.com/office/powerpoint/2010/main" val="2897676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DBDF9-4C32-3CFB-C65D-74E87338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1D813-ACB6-CC0B-DF54-BEC4257AB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GOTHAM-BOOK" panose="02000504050000020004" pitchFamily="2" charset="0"/>
              </a:rPr>
              <a:t>Included new users of </a:t>
            </a:r>
            <a:r>
              <a:rPr lang="en-US" dirty="0" err="1">
                <a:latin typeface="GOTHAM-BOOK" panose="02000504050000020004" pitchFamily="2" charset="0"/>
              </a:rPr>
              <a:t>semaglutide</a:t>
            </a:r>
            <a:r>
              <a:rPr lang="en-US" dirty="0">
                <a:latin typeface="GOTHAM-BOOK" panose="02000504050000020004" pitchFamily="2" charset="0"/>
              </a:rPr>
              <a:t> and liraglutide, 2 GLP-1 receptor agonists used for diabetes</a:t>
            </a:r>
          </a:p>
          <a:p>
            <a:r>
              <a:rPr lang="en-US" dirty="0">
                <a:latin typeface="GOTHAM-BOOK" panose="02000504050000020004" pitchFamily="2" charset="0"/>
              </a:rPr>
              <a:t>Users of bupropion-naltrexone served as the active comparator</a:t>
            </a:r>
          </a:p>
          <a:p>
            <a:pPr marL="0" indent="0">
              <a:buNone/>
            </a:pPr>
            <a:endParaRPr lang="en-US" dirty="0">
              <a:latin typeface="GOTHAM-BOOK" panose="02000504050000020004" pitchFamily="2" charset="0"/>
            </a:endParaRPr>
          </a:p>
          <a:p>
            <a:pPr marL="0" indent="0">
              <a:buNone/>
            </a:pPr>
            <a:r>
              <a:rPr lang="en-US" dirty="0">
                <a:latin typeface="GOTHAM-BOOK" panose="02000504050000020004" pitchFamily="2" charset="0"/>
              </a:rPr>
              <a:t>Note: Because </a:t>
            </a:r>
            <a:r>
              <a:rPr lang="en-US" dirty="0" err="1">
                <a:latin typeface="GOTHAM-BOOK" panose="02000504050000020004" pitchFamily="2" charset="0"/>
              </a:rPr>
              <a:t>semaglutide</a:t>
            </a:r>
            <a:r>
              <a:rPr lang="en-US" dirty="0">
                <a:latin typeface="GOTHAM-BOOK" panose="02000504050000020004" pitchFamily="2" charset="0"/>
              </a:rPr>
              <a:t> was marketed for weight loss </a:t>
            </a:r>
            <a:r>
              <a:rPr lang="en-US" i="1" dirty="0">
                <a:latin typeface="GOTHAM-BOOK" panose="02000504050000020004" pitchFamily="2" charset="0"/>
              </a:rPr>
              <a:t>after</a:t>
            </a:r>
            <a:r>
              <a:rPr lang="en-US" dirty="0">
                <a:latin typeface="GOTHAM-BOOK" panose="02000504050000020004" pitchFamily="2" charset="0"/>
              </a:rPr>
              <a:t> the study period, investigators ensured all of the above users had an obesity code in the 90d prior up to 30d after cohort entry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1BA79F-D8B6-729F-5476-CB35F0C6C755}"/>
              </a:ext>
            </a:extLst>
          </p:cNvPr>
          <p:cNvSpPr txBox="1"/>
          <p:nvPr/>
        </p:nvSpPr>
        <p:spPr>
          <a:xfrm>
            <a:off x="4267074" y="6581001"/>
            <a:ext cx="7924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Sodhi M et al. JAMA 2023;330(18):1795-1797. Schoenfeld P, Paul S. Evidence Based GI Nov 2023; 1-4.</a:t>
            </a:r>
          </a:p>
        </p:txBody>
      </p:sp>
    </p:spTree>
    <p:extLst>
      <p:ext uri="{BB962C8B-B14F-4D97-AF65-F5344CB8AC3E}">
        <p14:creationId xmlns:p14="http://schemas.microsoft.com/office/powerpoint/2010/main" val="3689491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F5918-6EB7-3942-DEEB-4277F34D0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&amp;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E0057-E2C2-4DA5-B7A5-11F981956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OTHAM-BOOK" panose="02000504050000020004" pitchFamily="2" charset="0"/>
              </a:rPr>
              <a:t>Patients in each group were observed from first prescription of medication to first mutually exclusive incidence (first </a:t>
            </a:r>
            <a:r>
              <a:rPr lang="en-US" i="1" dirty="0">
                <a:latin typeface="GOTHAM-BOOK" panose="02000504050000020004" pitchFamily="2" charset="0"/>
              </a:rPr>
              <a:t>ICD-9</a:t>
            </a:r>
            <a:r>
              <a:rPr lang="en-US" dirty="0">
                <a:latin typeface="GOTHAM-BOOK" panose="02000504050000020004" pitchFamily="2" charset="0"/>
              </a:rPr>
              <a:t> or </a:t>
            </a:r>
            <a:r>
              <a:rPr lang="en-US" i="1" dirty="0">
                <a:latin typeface="GOTHAM-BOOK" panose="02000504050000020004" pitchFamily="2" charset="0"/>
              </a:rPr>
              <a:t>ICD-10</a:t>
            </a:r>
            <a:r>
              <a:rPr lang="en-US" dirty="0">
                <a:latin typeface="GOTHAM-BOOK" panose="02000504050000020004" pitchFamily="2" charset="0"/>
              </a:rPr>
              <a:t> code) of:</a:t>
            </a:r>
          </a:p>
          <a:p>
            <a:pPr lvl="1"/>
            <a:r>
              <a:rPr lang="en-US" dirty="0">
                <a:latin typeface="GOTHAM-BOOK" panose="02000504050000020004" pitchFamily="2" charset="0"/>
              </a:rPr>
              <a:t>Biliary disease (cholecystitis, cholelithiasis, choledocholithiasis) </a:t>
            </a:r>
          </a:p>
          <a:p>
            <a:pPr lvl="1"/>
            <a:r>
              <a:rPr lang="en-US" dirty="0">
                <a:latin typeface="GOTHAM-BOOK" panose="02000504050000020004" pitchFamily="2" charset="0"/>
              </a:rPr>
              <a:t>Pancreatitis (including gallstone pancreatitis)</a:t>
            </a:r>
          </a:p>
          <a:p>
            <a:pPr lvl="1"/>
            <a:r>
              <a:rPr lang="en-US" dirty="0">
                <a:latin typeface="GOTHAM-BOOK" panose="02000504050000020004" pitchFamily="2" charset="0"/>
              </a:rPr>
              <a:t>Bowel obstruction</a:t>
            </a:r>
          </a:p>
          <a:p>
            <a:pPr lvl="1"/>
            <a:r>
              <a:rPr lang="en-US" dirty="0">
                <a:latin typeface="GOTHAM-BOOK" panose="02000504050000020004" pitchFamily="2" charset="0"/>
              </a:rPr>
              <a:t>Gastroparesis </a:t>
            </a:r>
          </a:p>
          <a:p>
            <a:r>
              <a:rPr lang="en-US" dirty="0">
                <a:latin typeface="GOTHAM-BOOK" panose="02000504050000020004" pitchFamily="2" charset="0"/>
              </a:rPr>
              <a:t>…or to the end of the study period (June 2020)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8DEF83-762D-69CE-356D-D0D0BC8AAACF}"/>
              </a:ext>
            </a:extLst>
          </p:cNvPr>
          <p:cNvSpPr txBox="1"/>
          <p:nvPr/>
        </p:nvSpPr>
        <p:spPr>
          <a:xfrm>
            <a:off x="4267074" y="6581001"/>
            <a:ext cx="7924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Sodhi M et al. JAMA 2023;330(18):1795-1797. Schoenfeld P, Paul S. Evidence Based GI Nov 2023; 1-4.</a:t>
            </a:r>
          </a:p>
        </p:txBody>
      </p:sp>
    </p:spTree>
    <p:extLst>
      <p:ext uri="{BB962C8B-B14F-4D97-AF65-F5344CB8AC3E}">
        <p14:creationId xmlns:p14="http://schemas.microsoft.com/office/powerpoint/2010/main" val="2336810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66A4C-EFA8-2790-0325-C7C39DE1D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7" y="1461474"/>
            <a:ext cx="10515600" cy="819151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7DC82-CA26-FADB-0888-B3C2E2772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203" y="2401057"/>
            <a:ext cx="3913414" cy="3742372"/>
          </a:xfrm>
        </p:spPr>
        <p:txBody>
          <a:bodyPr>
            <a:normAutofit/>
          </a:bodyPr>
          <a:lstStyle/>
          <a:p>
            <a:r>
              <a:rPr lang="en-US" dirty="0">
                <a:latin typeface="GOTHAM-BOOK" panose="02000504050000020004" pitchFamily="2" charset="0"/>
              </a:rPr>
              <a:t>Incidence rates for pancreatitis, bowel obstruction, and gastroparesis were significantly higher among users of GLP-1 agonists compared to bupropion-naltrexone users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CDE99AE-127A-5786-A2A6-53B2086E6D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3166285"/>
              </p:ext>
            </p:extLst>
          </p:nvPr>
        </p:nvGraphicFramePr>
        <p:xfrm>
          <a:off x="3671121" y="2083327"/>
          <a:ext cx="6941456" cy="3468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C76600F9-0B39-7B37-9742-6E5DAE035296}"/>
              </a:ext>
            </a:extLst>
          </p:cNvPr>
          <p:cNvSpPr/>
          <p:nvPr/>
        </p:nvSpPr>
        <p:spPr>
          <a:xfrm>
            <a:off x="9436729" y="2021043"/>
            <a:ext cx="2665132" cy="3570954"/>
          </a:xfrm>
          <a:prstGeom prst="roundRect">
            <a:avLst/>
          </a:prstGeom>
          <a:solidFill>
            <a:srgbClr val="CEC6F4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CFF6EB-8D93-1006-D995-CD80482D9DDC}"/>
              </a:ext>
            </a:extLst>
          </p:cNvPr>
          <p:cNvSpPr txBox="1"/>
          <p:nvPr/>
        </p:nvSpPr>
        <p:spPr>
          <a:xfrm>
            <a:off x="9696195" y="1519622"/>
            <a:ext cx="2376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GOTHAM-MEDIUM" panose="02000604040000020004" pitchFamily="2" charset="0"/>
              </a:rPr>
              <a:t>HR (95% CI)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9B6D30-31B2-1270-3FDC-2B02A9CEC23B}"/>
              </a:ext>
            </a:extLst>
          </p:cNvPr>
          <p:cNvSpPr txBox="1"/>
          <p:nvPr/>
        </p:nvSpPr>
        <p:spPr>
          <a:xfrm>
            <a:off x="9421744" y="2196285"/>
            <a:ext cx="2730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GOTHAM-MEDIUM" panose="02000604040000020004" pitchFamily="2" charset="0"/>
              </a:rPr>
              <a:t>1.50 (0.89-2.53)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1590E5-2434-4AE8-87CA-FB84083EA421}"/>
              </a:ext>
            </a:extLst>
          </p:cNvPr>
          <p:cNvSpPr txBox="1"/>
          <p:nvPr/>
        </p:nvSpPr>
        <p:spPr>
          <a:xfrm>
            <a:off x="9421744" y="3085321"/>
            <a:ext cx="2730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GOTHAM-MEDIUM" panose="02000604040000020004" pitchFamily="2" charset="0"/>
              </a:rPr>
              <a:t>9.09 (1.25-66.0)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E5521B-4040-3C83-B0BC-47C57B30BF4D}"/>
              </a:ext>
            </a:extLst>
          </p:cNvPr>
          <p:cNvSpPr txBox="1"/>
          <p:nvPr/>
        </p:nvSpPr>
        <p:spPr>
          <a:xfrm>
            <a:off x="9388249" y="4000185"/>
            <a:ext cx="2806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GOTHAM-MEDIUM" panose="02000604040000020004" pitchFamily="2" charset="0"/>
              </a:rPr>
              <a:t>4.22 (1.02-17.40)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86BEE9-9ABD-AF96-A0E1-31D4D1981123}"/>
              </a:ext>
            </a:extLst>
          </p:cNvPr>
          <p:cNvSpPr txBox="1"/>
          <p:nvPr/>
        </p:nvSpPr>
        <p:spPr>
          <a:xfrm>
            <a:off x="9508053" y="4915049"/>
            <a:ext cx="2567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GOTHAM-MEDIUM" panose="02000604040000020004" pitchFamily="2" charset="0"/>
              </a:rPr>
              <a:t>3.67 (1.15-11.90)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D89E60-CACE-1415-FB07-502952B54767}"/>
              </a:ext>
            </a:extLst>
          </p:cNvPr>
          <p:cNvSpPr txBox="1"/>
          <p:nvPr/>
        </p:nvSpPr>
        <p:spPr>
          <a:xfrm>
            <a:off x="4267074" y="6581001"/>
            <a:ext cx="7924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Sodhi M et al. JAMA 2023;330(18):1795-1797. Schoenfeld P, Paul S. Evidence Based GI Nov 2023; 1-4.</a:t>
            </a:r>
          </a:p>
        </p:txBody>
      </p:sp>
    </p:spTree>
    <p:extLst>
      <p:ext uri="{BB962C8B-B14F-4D97-AF65-F5344CB8AC3E}">
        <p14:creationId xmlns:p14="http://schemas.microsoft.com/office/powerpoint/2010/main" val="2576425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6A654-3F51-395E-A1A2-3B040259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1AEB37A-4C90-FE7F-7E09-ABD60BA977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999034"/>
              </p:ext>
            </p:extLst>
          </p:nvPr>
        </p:nvGraphicFramePr>
        <p:xfrm>
          <a:off x="1239076" y="2523439"/>
          <a:ext cx="9713848" cy="2915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462">
                  <a:extLst>
                    <a:ext uri="{9D8B030D-6E8A-4147-A177-3AD203B41FA5}">
                      <a16:colId xmlns:a16="http://schemas.microsoft.com/office/drawing/2014/main" val="2374692800"/>
                    </a:ext>
                  </a:extLst>
                </a:gridCol>
                <a:gridCol w="2428462">
                  <a:extLst>
                    <a:ext uri="{9D8B030D-6E8A-4147-A177-3AD203B41FA5}">
                      <a16:colId xmlns:a16="http://schemas.microsoft.com/office/drawing/2014/main" val="861930126"/>
                    </a:ext>
                  </a:extLst>
                </a:gridCol>
                <a:gridCol w="2428462">
                  <a:extLst>
                    <a:ext uri="{9D8B030D-6E8A-4147-A177-3AD203B41FA5}">
                      <a16:colId xmlns:a16="http://schemas.microsoft.com/office/drawing/2014/main" val="1061731995"/>
                    </a:ext>
                  </a:extLst>
                </a:gridCol>
                <a:gridCol w="2428462">
                  <a:extLst>
                    <a:ext uri="{9D8B030D-6E8A-4147-A177-3AD203B41FA5}">
                      <a16:colId xmlns:a16="http://schemas.microsoft.com/office/drawing/2014/main" val="3376697554"/>
                    </a:ext>
                  </a:extLst>
                </a:gridCol>
              </a:tblGrid>
              <a:tr h="709177"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solidFill>
                          <a:schemeClr val="bg1"/>
                        </a:solidFill>
                        <a:latin typeface="GOTHAM-MEDIUM" panose="02000504050000020004" pitchFamily="2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chemeClr val="bg1"/>
                          </a:solidFill>
                          <a:latin typeface="GOTHAM-MEDIUM" panose="02000504050000020004" pitchFamily="2" charset="0"/>
                        </a:rPr>
                        <a:t>Semaglutide</a:t>
                      </a:r>
                      <a:endParaRPr lang="en-US" b="0" i="0" dirty="0">
                        <a:solidFill>
                          <a:schemeClr val="bg1"/>
                        </a:solidFill>
                        <a:latin typeface="GOTHAM-MEDIUM" panose="02000504050000020004" pitchFamily="2" charset="0"/>
                      </a:endParaRPr>
                    </a:p>
                  </a:txBody>
                  <a:tcPr anchor="ctr">
                    <a:solidFill>
                      <a:srgbClr val="696E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bg1"/>
                          </a:solidFill>
                          <a:latin typeface="GOTHAM-MEDIUM" panose="02000504050000020004" pitchFamily="2" charset="0"/>
                        </a:rPr>
                        <a:t>Liraglutide</a:t>
                      </a:r>
                    </a:p>
                  </a:txBody>
                  <a:tcPr anchor="ctr">
                    <a:solidFill>
                      <a:srgbClr val="696E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bg1"/>
                          </a:solidFill>
                          <a:latin typeface="GOTHAM-MEDIUM" panose="02000504050000020004" pitchFamily="2" charset="0"/>
                        </a:rPr>
                        <a:t>Bupropion-Naltrexone</a:t>
                      </a:r>
                    </a:p>
                  </a:txBody>
                  <a:tcPr anchor="ctr">
                    <a:solidFill>
                      <a:srgbClr val="696E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493727"/>
                  </a:ext>
                </a:extLst>
              </a:tr>
              <a:tr h="551557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bg1"/>
                          </a:solidFill>
                          <a:latin typeface="GOTHAM-MEDIUM" panose="02000504050000020004" pitchFamily="2" charset="0"/>
                        </a:rPr>
                        <a:t>Biliary disease</a:t>
                      </a:r>
                    </a:p>
                  </a:txBody>
                  <a:tcPr>
                    <a:solidFill>
                      <a:srgbClr val="696E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GOTHAM-MEDIUM" panose="02000504050000020004" pitchFamily="2" charset="0"/>
                        </a:rPr>
                        <a:t>11.7 (5)</a:t>
                      </a:r>
                    </a:p>
                  </a:txBody>
                  <a:tcPr>
                    <a:solidFill>
                      <a:srgbClr val="BAB4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GOTHAM-MEDIUM" panose="02000504050000020004" pitchFamily="2" charset="0"/>
                        </a:rPr>
                        <a:t>18.6 (162)</a:t>
                      </a:r>
                    </a:p>
                  </a:txBody>
                  <a:tcPr>
                    <a:solidFill>
                      <a:srgbClr val="BAB4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GOTHAM-MEDIUM" panose="02000504050000020004" pitchFamily="2" charset="0"/>
                        </a:rPr>
                        <a:t>12.6 (16)</a:t>
                      </a:r>
                    </a:p>
                  </a:txBody>
                  <a:tcPr>
                    <a:solidFill>
                      <a:srgbClr val="BAB4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550010"/>
                  </a:ext>
                </a:extLst>
              </a:tr>
              <a:tr h="551557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bg1"/>
                          </a:solidFill>
                          <a:latin typeface="GOTHAM-MEDIUM" panose="02000504050000020004" pitchFamily="2" charset="0"/>
                        </a:rPr>
                        <a:t>Pancreatitis</a:t>
                      </a:r>
                    </a:p>
                  </a:txBody>
                  <a:tcPr>
                    <a:solidFill>
                      <a:srgbClr val="696E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GOTHAM-MEDIUM" panose="02000504050000020004" pitchFamily="2" charset="0"/>
                        </a:rPr>
                        <a:t>4.6 (2)</a:t>
                      </a:r>
                    </a:p>
                  </a:txBody>
                  <a:tcPr>
                    <a:solidFill>
                      <a:srgbClr val="F1E8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GOTHAM-MEDIUM" panose="02000504050000020004" pitchFamily="2" charset="0"/>
                        </a:rPr>
                        <a:t>7.9 (71)</a:t>
                      </a:r>
                    </a:p>
                  </a:txBody>
                  <a:tcPr>
                    <a:solidFill>
                      <a:srgbClr val="F1E8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GOTHAM-MEDIUM" panose="02000504050000020004" pitchFamily="2" charset="0"/>
                        </a:rPr>
                        <a:t>1.0 (1)</a:t>
                      </a:r>
                    </a:p>
                  </a:txBody>
                  <a:tcPr>
                    <a:solidFill>
                      <a:srgbClr val="F1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324255"/>
                  </a:ext>
                </a:extLst>
              </a:tr>
              <a:tr h="551557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bg1"/>
                          </a:solidFill>
                          <a:latin typeface="GOTHAM-MEDIUM" panose="02000504050000020004" pitchFamily="2" charset="0"/>
                        </a:rPr>
                        <a:t>Bowel obstruction</a:t>
                      </a:r>
                    </a:p>
                  </a:txBody>
                  <a:tcPr>
                    <a:solidFill>
                      <a:srgbClr val="696E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GOTHAM-MEDIUM" panose="02000504050000020004" pitchFamily="2" charset="0"/>
                        </a:rPr>
                        <a:t>0</a:t>
                      </a:r>
                    </a:p>
                  </a:txBody>
                  <a:tcPr>
                    <a:solidFill>
                      <a:srgbClr val="BAB4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GOTHAM-MEDIUM" panose="02000504050000020004" pitchFamily="2" charset="0"/>
                        </a:rPr>
                        <a:t>8.1 (73)</a:t>
                      </a:r>
                    </a:p>
                  </a:txBody>
                  <a:tcPr>
                    <a:solidFill>
                      <a:srgbClr val="BAB4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GOTHAM-MEDIUM" panose="02000504050000020004" pitchFamily="2" charset="0"/>
                        </a:rPr>
                        <a:t>1.7 (2)</a:t>
                      </a:r>
                    </a:p>
                  </a:txBody>
                  <a:tcPr>
                    <a:solidFill>
                      <a:srgbClr val="BAB4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408891"/>
                  </a:ext>
                </a:extLst>
              </a:tr>
              <a:tr h="551557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bg1"/>
                          </a:solidFill>
                          <a:latin typeface="GOTHAM-MEDIUM" panose="02000504050000020004" pitchFamily="2" charset="0"/>
                        </a:rPr>
                        <a:t>Gastroparesis</a:t>
                      </a:r>
                    </a:p>
                  </a:txBody>
                  <a:tcPr>
                    <a:solidFill>
                      <a:srgbClr val="696E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GOTHAM-MEDIUM" panose="02000504050000020004" pitchFamily="2" charset="0"/>
                        </a:rPr>
                        <a:t>9.1 (4)</a:t>
                      </a:r>
                    </a:p>
                  </a:txBody>
                  <a:tcPr>
                    <a:solidFill>
                      <a:srgbClr val="F1E8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GOTHAM-MEDIUM" panose="02000504050000020004" pitchFamily="2" charset="0"/>
                        </a:rPr>
                        <a:t>7.3 (66)</a:t>
                      </a:r>
                    </a:p>
                  </a:txBody>
                  <a:tcPr>
                    <a:solidFill>
                      <a:srgbClr val="F1E8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GOTHAM-MEDIUM" panose="02000504050000020004" pitchFamily="2" charset="0"/>
                        </a:rPr>
                        <a:t>3.1 (3)</a:t>
                      </a:r>
                    </a:p>
                  </a:txBody>
                  <a:tcPr>
                    <a:solidFill>
                      <a:srgbClr val="F1E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05009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E15D21F-B06D-43CA-01B1-4681D299C6C1}"/>
              </a:ext>
            </a:extLst>
          </p:cNvPr>
          <p:cNvSpPr txBox="1"/>
          <p:nvPr/>
        </p:nvSpPr>
        <p:spPr>
          <a:xfrm>
            <a:off x="4330094" y="2061774"/>
            <a:ext cx="6241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OTHAM-MEDIUM" panose="02000504050000020004" pitchFamily="2" charset="0"/>
              </a:rPr>
              <a:t>Incidence per 1,000 person-years (No. of patients)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636F11-B977-DBD8-2B98-265A12C4C62E}"/>
              </a:ext>
            </a:extLst>
          </p:cNvPr>
          <p:cNvSpPr txBox="1"/>
          <p:nvPr/>
        </p:nvSpPr>
        <p:spPr>
          <a:xfrm>
            <a:off x="4267074" y="6581001"/>
            <a:ext cx="7924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Sodhi M et al. JAMA 2023;330(18):1795-1797. Schoenfeld P, Paul S. Evidence Based GI Nov 2023; 1-4.</a:t>
            </a:r>
          </a:p>
        </p:txBody>
      </p:sp>
    </p:spTree>
    <p:extLst>
      <p:ext uri="{BB962C8B-B14F-4D97-AF65-F5344CB8AC3E}">
        <p14:creationId xmlns:p14="http://schemas.microsoft.com/office/powerpoint/2010/main" val="3332615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BCA69-48AE-B1F2-AAC8-03C55576F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Study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F02F7-4812-8840-B631-3F1B65120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OTHAM-BOOK" panose="02000504050000020004" pitchFamily="2" charset="0"/>
              </a:rPr>
              <a:t>Incidence rates for pancreatitis, bowel obstruction, and gastroparesis were significantly higher among users of GLP-1 agonists compared to bupropion-naltrexone users</a:t>
            </a:r>
            <a:br>
              <a:rPr lang="en-US" dirty="0">
                <a:latin typeface="GOTHAM-BOOK" panose="02000504050000020004" pitchFamily="2" charset="0"/>
              </a:rPr>
            </a:br>
            <a:endParaRPr lang="en-US" dirty="0">
              <a:latin typeface="GOTHAM-BOOK" panose="02000504050000020004" pitchFamily="2" charset="0"/>
            </a:endParaRPr>
          </a:p>
          <a:p>
            <a:r>
              <a:rPr lang="en-US" dirty="0">
                <a:latin typeface="GOTHAM-BOOK" panose="02000504050000020004" pitchFamily="2" charset="0"/>
              </a:rPr>
              <a:t>Biliary disease was numerically higher, but did not achieve statistical significance in the primary analysis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C3B8CF-B294-C073-5CA7-6375910328F6}"/>
              </a:ext>
            </a:extLst>
          </p:cNvPr>
          <p:cNvSpPr txBox="1"/>
          <p:nvPr/>
        </p:nvSpPr>
        <p:spPr>
          <a:xfrm>
            <a:off x="4267074" y="6581001"/>
            <a:ext cx="7924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latin typeface="GOTHAM-MEDIUM" panose="02000604040000020004" pitchFamily="2" charset="0"/>
              </a:rPr>
              <a:t>Sodhi M et al. JAMA 2023;330(18):1795-1797. Schoenfeld P, Paul S. Evidence Based GI Nov 2023; 1-4.</a:t>
            </a:r>
          </a:p>
        </p:txBody>
      </p:sp>
    </p:spTree>
    <p:extLst>
      <p:ext uri="{BB962C8B-B14F-4D97-AF65-F5344CB8AC3E}">
        <p14:creationId xmlns:p14="http://schemas.microsoft.com/office/powerpoint/2010/main" val="321375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9" id="{4DACA1F8-9C4C-5742-A5B0-E3FEB4B09FA3}" vid="{04ECDA4A-D5FC-3945-A844-6F4A617F54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89989C00854440814EE6586A2E4C2B" ma:contentTypeVersion="18" ma:contentTypeDescription="Create a new document." ma:contentTypeScope="" ma:versionID="87758759d05e06cc80316d67ce6cee17">
  <xsd:schema xmlns:xsd="http://www.w3.org/2001/XMLSchema" xmlns:xs="http://www.w3.org/2001/XMLSchema" xmlns:p="http://schemas.microsoft.com/office/2006/metadata/properties" xmlns:ns2="b760192c-e533-4338-b0f9-1ff3998d6e3e" xmlns:ns3="8bd30ee2-4746-4efb-9d1c-b787e94acd8d" targetNamespace="http://schemas.microsoft.com/office/2006/metadata/properties" ma:root="true" ma:fieldsID="5b24c507c78746a2e00c63fdff154261" ns2:_="" ns3:_="">
    <xsd:import namespace="b760192c-e533-4338-b0f9-1ff3998d6e3e"/>
    <xsd:import namespace="8bd30ee2-4746-4efb-9d1c-b787e94acd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60192c-e533-4338-b0f9-1ff3998d6e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d7ea3aa-744b-45d6-b40f-39600c655c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30ee2-4746-4efb-9d1c-b787e94acd8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dd53964-afd9-4525-91bb-182c538c8232}" ma:internalName="TaxCatchAll" ma:showField="CatchAllData" ma:web="8bd30ee2-4746-4efb-9d1c-b787e94acd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60192c-e533-4338-b0f9-1ff3998d6e3e">
      <Terms xmlns="http://schemas.microsoft.com/office/infopath/2007/PartnerControls"/>
    </lcf76f155ced4ddcb4097134ff3c332f>
    <TaxCatchAll xmlns="8bd30ee2-4746-4efb-9d1c-b787e94acd8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7CF4DC-09FF-454D-856C-2B25265B36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60192c-e533-4338-b0f9-1ff3998d6e3e"/>
    <ds:schemaRef ds:uri="8bd30ee2-4746-4efb-9d1c-b787e94acd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A84D80-E9AE-46F2-8C0D-C740387168F4}">
  <ds:schemaRefs>
    <ds:schemaRef ds:uri="http://schemas.microsoft.com/office/2006/metadata/properties"/>
    <ds:schemaRef ds:uri="http://schemas.microsoft.com/office/infopath/2007/PartnerControls"/>
    <ds:schemaRef ds:uri="b760192c-e533-4338-b0f9-1ff3998d6e3e"/>
    <ds:schemaRef ds:uri="8bd30ee2-4746-4efb-9d1c-b787e94acd8d"/>
  </ds:schemaRefs>
</ds:datastoreItem>
</file>

<file path=customXml/itemProps3.xml><?xml version="1.0" encoding="utf-8"?>
<ds:datastoreItem xmlns:ds="http://schemas.openxmlformats.org/officeDocument/2006/customXml" ds:itemID="{D8F33009-34B4-4B16-BE01-99CE306521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837</Words>
  <Application>Microsoft Office PowerPoint</Application>
  <PresentationFormat>Widescreen</PresentationFormat>
  <Paragraphs>83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GOTHAM-BOOK</vt:lpstr>
      <vt:lpstr>GOTHAM-MEDIUM</vt:lpstr>
      <vt:lpstr>Helvetica</vt:lpstr>
      <vt:lpstr>Roboto</vt:lpstr>
      <vt:lpstr>Wingdings</vt:lpstr>
      <vt:lpstr>Office Theme</vt:lpstr>
      <vt:lpstr>PowerPoint Presentation</vt:lpstr>
      <vt:lpstr>Study Question</vt:lpstr>
      <vt:lpstr>Why is This Important?</vt:lpstr>
      <vt:lpstr>Study Design</vt:lpstr>
      <vt:lpstr>Interventions</vt:lpstr>
      <vt:lpstr>Outcomes &amp; Definitions</vt:lpstr>
      <vt:lpstr>Results</vt:lpstr>
      <vt:lpstr>Results</vt:lpstr>
      <vt:lpstr>Key Study Findings</vt:lpstr>
      <vt:lpstr>Study Limitations</vt:lpstr>
      <vt:lpstr>How Should We Apply This to Our Practice?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Anoushka Dua</dc:creator>
  <cp:lastModifiedBy>Claire Neumann</cp:lastModifiedBy>
  <cp:revision>11</cp:revision>
  <dcterms:created xsi:type="dcterms:W3CDTF">2024-08-06T16:10:03Z</dcterms:created>
  <dcterms:modified xsi:type="dcterms:W3CDTF">2025-07-16T02:57:00Z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0x010100AD89989C00854440814EE6586A2E4C2B</vt:lpwstr>
  </property>
  <property fmtid="{D5CDD505-2E9C-101B-9397-08002B2CF9AE}" pid="3" name="MediaServiceImageTags">
    <vt:lpwstr/>
  </property>
</Properties>
</file>