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3" r:id="rId5"/>
    <p:sldId id="264" r:id="rId6"/>
    <p:sldId id="274" r:id="rId7"/>
    <p:sldId id="276" r:id="rId8"/>
    <p:sldId id="279" r:id="rId9"/>
    <p:sldId id="268" r:id="rId10"/>
    <p:sldId id="281" r:id="rId11"/>
    <p:sldId id="280" r:id="rId12"/>
    <p:sldId id="282" r:id="rId13"/>
    <p:sldId id="283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75"/>
    <a:srgbClr val="BC1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7" autoAdjust="0"/>
    <p:restoredTop sz="85193"/>
  </p:normalViewPr>
  <p:slideViewPr>
    <p:cSldViewPr snapToGrid="0">
      <p:cViewPr varScale="1">
        <p:scale>
          <a:sx n="94" d="100"/>
          <a:sy n="94" d="100"/>
        </p:scale>
        <p:origin x="11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Neumann" userId="32c770cd-6f96-44fc-b099-c5ff442316bb" providerId="ADAL" clId="{91EF92A1-6B5F-473C-A192-8830002A4988}"/>
    <pc:docChg chg="modSld">
      <pc:chgData name="Claire Neumann" userId="32c770cd-6f96-44fc-b099-c5ff442316bb" providerId="ADAL" clId="{91EF92A1-6B5F-473C-A192-8830002A4988}" dt="2025-07-16T03:28:20.278" v="7" actId="20577"/>
      <pc:docMkLst>
        <pc:docMk/>
      </pc:docMkLst>
      <pc:sldChg chg="modSp mod">
        <pc:chgData name="Claire Neumann" userId="32c770cd-6f96-44fc-b099-c5ff442316bb" providerId="ADAL" clId="{91EF92A1-6B5F-473C-A192-8830002A4988}" dt="2025-07-16T03:27:53.784" v="0" actId="255"/>
        <pc:sldMkLst>
          <pc:docMk/>
          <pc:sldMk cId="344899802" sldId="264"/>
        </pc:sldMkLst>
        <pc:spChg chg="mod">
          <ac:chgData name="Claire Neumann" userId="32c770cd-6f96-44fc-b099-c5ff442316bb" providerId="ADAL" clId="{91EF92A1-6B5F-473C-A192-8830002A4988}" dt="2025-07-16T03:27:53.784" v="0" actId="255"/>
          <ac:spMkLst>
            <pc:docMk/>
            <pc:sldMk cId="344899802" sldId="264"/>
            <ac:spMk id="3" creationId="{1F3A3879-2969-9D1E-149A-6B782B318441}"/>
          </ac:spMkLst>
        </pc:spChg>
      </pc:sldChg>
      <pc:sldChg chg="modSp mod">
        <pc:chgData name="Claire Neumann" userId="32c770cd-6f96-44fc-b099-c5ff442316bb" providerId="ADAL" clId="{91EF92A1-6B5F-473C-A192-8830002A4988}" dt="2025-07-16T03:28:20.278" v="7" actId="20577"/>
        <pc:sldMkLst>
          <pc:docMk/>
          <pc:sldMk cId="2336810123" sldId="268"/>
        </pc:sldMkLst>
        <pc:spChg chg="mod">
          <ac:chgData name="Claire Neumann" userId="32c770cd-6f96-44fc-b099-c5ff442316bb" providerId="ADAL" clId="{91EF92A1-6B5F-473C-A192-8830002A4988}" dt="2025-07-16T03:28:20.278" v="7" actId="20577"/>
          <ac:spMkLst>
            <pc:docMk/>
            <pc:sldMk cId="2336810123" sldId="268"/>
            <ac:spMk id="3" creationId="{A1DE0057-E2C2-4DA5-B7A5-11F981956BFD}"/>
          </ac:spMkLst>
        </pc:spChg>
      </pc:sldChg>
      <pc:sldChg chg="modSp mod">
        <pc:chgData name="Claire Neumann" userId="32c770cd-6f96-44fc-b099-c5ff442316bb" providerId="ADAL" clId="{91EF92A1-6B5F-473C-A192-8830002A4988}" dt="2025-07-16T03:28:07.320" v="2" actId="255"/>
        <pc:sldMkLst>
          <pc:docMk/>
          <pc:sldMk cId="3191081563" sldId="279"/>
        </pc:sldMkLst>
        <pc:spChg chg="mod">
          <ac:chgData name="Claire Neumann" userId="32c770cd-6f96-44fc-b099-c5ff442316bb" providerId="ADAL" clId="{91EF92A1-6B5F-473C-A192-8830002A4988}" dt="2025-07-16T03:28:07.320" v="2" actId="255"/>
          <ac:spMkLst>
            <pc:docMk/>
            <pc:sldMk cId="3191081563" sldId="279"/>
            <ac:spMk id="3" creationId="{522F4083-4857-E1A2-8E90-7140FBA2D4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827D3-8F20-0D48-846E-BBEDBDDD65A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B20D2-CEB4-C544-A9A6-B861110F5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4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B20D2-CEB4-C544-A9A6-B861110F54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05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B20D2-CEB4-C544-A9A6-B861110F54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84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B20D2-CEB4-C544-A9A6-B861110F54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58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B20D2-CEB4-C544-A9A6-B861110F54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70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B20D2-CEB4-C544-A9A6-B861110F54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15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B20D2-CEB4-C544-A9A6-B861110F54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99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B337473-AE01-E8F1-AAE4-6D28494C9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114" y="2796691"/>
            <a:ext cx="8523110" cy="1579211"/>
          </a:xfrm>
        </p:spPr>
        <p:txBody>
          <a:bodyPr anchor="ctr"/>
          <a:lstStyle>
            <a:lvl1pPr algn="ctr">
              <a:defRPr sz="6000">
                <a:solidFill>
                  <a:srgbClr val="003F7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7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37632C-7224-6BDD-D041-5A11D3E2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B5DEA43-8C40-7372-C11C-BEEFA25D2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590"/>
            <a:ext cx="10515600" cy="3742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3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B25B6F0-D570-75C3-23ED-031A359C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699FCDD-E668-506A-27CD-FCEA4A8F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879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DEA18C6-69C7-49EC-4221-FCEC9350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157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94707-134A-4F04-81B7-7EDDF30B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7677B-2AB2-4AFC-A6D1-6E38DFC5DE7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4458D-B5AE-4828-9172-65AA1B22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352EA-6E76-4AD6-9B3E-4E07B0E5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0CFF39-0A6A-4D80-BF9C-75B668F63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5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219D26D-7908-6228-7857-70FD7CB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3456CCF-23B7-C8C1-3AA4-366AFC1DE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4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D75"/>
          </a:solidFill>
          <a:latin typeface="GOTHAM-MEDIUM" panose="0200060404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17BB80-425C-EC4F-F135-577DA11F835A}"/>
              </a:ext>
            </a:extLst>
          </p:cNvPr>
          <p:cNvSpPr txBox="1"/>
          <p:nvPr/>
        </p:nvSpPr>
        <p:spPr>
          <a:xfrm>
            <a:off x="8722913" y="3145099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Original Article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7D0FD-20B4-E41E-8B97-0E903B9B42B9}"/>
              </a:ext>
            </a:extLst>
          </p:cNvPr>
          <p:cNvSpPr txBox="1"/>
          <p:nvPr/>
        </p:nvSpPr>
        <p:spPr>
          <a:xfrm>
            <a:off x="8742951" y="5272443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EBGI Summary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576477-7627-C84D-3AE2-3EDFBF5D74C6}"/>
              </a:ext>
            </a:extLst>
          </p:cNvPr>
          <p:cNvSpPr/>
          <p:nvPr/>
        </p:nvSpPr>
        <p:spPr>
          <a:xfrm>
            <a:off x="9046363" y="1773499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GOTHAM-MEDIUM" panose="02000604040000020004" pitchFamily="2" charset="0"/>
              </a:rPr>
              <a:t>QR 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F93AA0-B0D6-A05E-BA9E-6885C7F52FBA}"/>
              </a:ext>
            </a:extLst>
          </p:cNvPr>
          <p:cNvSpPr/>
          <p:nvPr/>
        </p:nvSpPr>
        <p:spPr>
          <a:xfrm>
            <a:off x="9046363" y="3900843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GOTHAM-MEDIUM" panose="02000604040000020004" pitchFamily="2" charset="0"/>
              </a:rPr>
              <a:t>QR Code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76CCE98-27D9-12A9-3C32-327E32727B4E}"/>
              </a:ext>
            </a:extLst>
          </p:cNvPr>
          <p:cNvSpPr txBox="1">
            <a:spLocks/>
          </p:cNvSpPr>
          <p:nvPr/>
        </p:nvSpPr>
        <p:spPr>
          <a:xfrm>
            <a:off x="293512" y="2053935"/>
            <a:ext cx="8447498" cy="190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D75"/>
                </a:solidFill>
                <a:latin typeface="GOTHAM-MEDIUM" panose="02000604040000020004" pitchFamily="2" charset="0"/>
                <a:ea typeface="+mj-ea"/>
                <a:cs typeface="+mj-cs"/>
              </a:defRPr>
            </a:lvl1pPr>
          </a:lstStyle>
          <a:p>
            <a:r>
              <a:rPr lang="en-US" sz="6000" dirty="0"/>
              <a:t>Risankizumab, an IL-23 Inhibitor, for Moderate-Severe Crohn’s Disease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F3C66A-FA11-80B3-18BC-7DC4AEE8649A}"/>
              </a:ext>
            </a:extLst>
          </p:cNvPr>
          <p:cNvSpPr txBox="1"/>
          <p:nvPr/>
        </p:nvSpPr>
        <p:spPr>
          <a:xfrm>
            <a:off x="293512" y="4490893"/>
            <a:ext cx="8065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Gotham-Medium" panose="02000604030000020004" pitchFamily="2" charset="0"/>
              </a:rPr>
              <a:t>Article covered:</a:t>
            </a:r>
            <a:r>
              <a:rPr lang="en-US" dirty="0">
                <a:effectLst/>
                <a:latin typeface="Gotham-Medium" panose="02000604030000020004" pitchFamily="2" charset="0"/>
              </a:rPr>
              <a:t> </a:t>
            </a:r>
            <a:r>
              <a:rPr lang="en-US" i="0" u="none" strike="noStrike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Gotham-Medium" panose="02000604030000020004" pitchFamily="2" charset="0"/>
              </a:rPr>
              <a:t>D'Haens</a:t>
            </a:r>
            <a:r>
              <a:rPr lang="en-US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Gotham-Medium" panose="02000604030000020004" pitchFamily="2" charset="0"/>
              </a:rPr>
              <a:t> G, </a:t>
            </a:r>
            <a:r>
              <a:rPr lang="en-US" i="0" u="none" strike="noStrike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Gotham-Medium" panose="02000604030000020004" pitchFamily="2" charset="0"/>
              </a:rPr>
              <a:t>Panaccione</a:t>
            </a:r>
            <a:r>
              <a:rPr lang="en-US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Gotham-Medium" panose="02000604030000020004" pitchFamily="2" charset="0"/>
              </a:rPr>
              <a:t> R, Baert F, et al. Risankizumab as induction therapy for Crohn's disease: results from the phase 3 ADVANCE and MOTIVATE induction trials. </a:t>
            </a:r>
            <a:r>
              <a:rPr lang="en-US" i="1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Gotham-Medium" panose="02000604030000020004" pitchFamily="2" charset="0"/>
              </a:rPr>
              <a:t>Lancet</a:t>
            </a:r>
            <a:r>
              <a:rPr lang="en-US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Gotham-Medium" panose="02000604030000020004" pitchFamily="2" charset="0"/>
              </a:rPr>
              <a:t>. 2022;399(10340):2015-2030.</a:t>
            </a:r>
            <a:endParaRPr lang="en-US" dirty="0">
              <a:latin typeface="Gotham-Medium" panose="02000604030000020004" pitchFamily="2" charset="0"/>
            </a:endParaRPr>
          </a:p>
        </p:txBody>
      </p:sp>
      <p:pic>
        <p:nvPicPr>
          <p:cNvPr id="8" name="Picture 7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C98BF6A6-053E-04C3-ACD0-669494D17A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6" t="8083" r="7921" b="7217"/>
          <a:stretch/>
        </p:blipFill>
        <p:spPr>
          <a:xfrm>
            <a:off x="8980230" y="1693083"/>
            <a:ext cx="1506690" cy="1500544"/>
          </a:xfrm>
          <a:prstGeom prst="rect">
            <a:avLst/>
          </a:prstGeom>
        </p:spPr>
      </p:pic>
      <p:pic>
        <p:nvPicPr>
          <p:cNvPr id="10" name="Picture 9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42B624DC-98A9-C19B-7D8E-9BE1CBB271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1" t="7044" r="7306" b="5301"/>
          <a:stretch/>
        </p:blipFill>
        <p:spPr>
          <a:xfrm>
            <a:off x="8980230" y="3824900"/>
            <a:ext cx="1515575" cy="149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81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8AD00-C200-1CFA-55E6-1934299BE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1F9E980-FE46-C9BF-2F72-8F7124A27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28" y="2381244"/>
            <a:ext cx="5904272" cy="236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1D880B-49F0-0A46-0524-F8579B0D9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43949"/>
            <a:ext cx="5894057" cy="2524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C24AE2-1D6B-DEA2-0EB9-ECB7BD0576FD}"/>
              </a:ext>
            </a:extLst>
          </p:cNvPr>
          <p:cNvSpPr txBox="1"/>
          <p:nvPr/>
        </p:nvSpPr>
        <p:spPr>
          <a:xfrm>
            <a:off x="86699" y="4814940"/>
            <a:ext cx="61143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3D75"/>
                </a:solidFill>
                <a:latin typeface="Gotham-Medium" panose="02000604030000020004" pitchFamily="2" charset="0"/>
              </a:rPr>
              <a:t>ADVANCE</a:t>
            </a:r>
            <a:r>
              <a:rPr lang="en-US" b="1" dirty="0">
                <a:solidFill>
                  <a:srgbClr val="003D75"/>
                </a:solidFill>
                <a:latin typeface="Gotham-Medium" panose="02000604030000020004" pitchFamily="2" charset="0"/>
              </a:rPr>
              <a:t> Trial: Coprimary endpoints at week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8415BE-E2DD-1484-DA8D-C73F1940E9BF}"/>
              </a:ext>
            </a:extLst>
          </p:cNvPr>
          <p:cNvSpPr txBox="1"/>
          <p:nvPr/>
        </p:nvSpPr>
        <p:spPr>
          <a:xfrm>
            <a:off x="6222413" y="4814940"/>
            <a:ext cx="6114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3D75"/>
                </a:solidFill>
                <a:latin typeface="Gotham-Medium" panose="02000604030000020004" pitchFamily="2" charset="0"/>
              </a:rPr>
              <a:t>MOTIVATE</a:t>
            </a:r>
            <a:r>
              <a:rPr lang="en-US" b="1" dirty="0">
                <a:solidFill>
                  <a:srgbClr val="003D75"/>
                </a:solidFill>
                <a:latin typeface="Gotham-Medium" panose="02000604030000020004" pitchFamily="2" charset="0"/>
              </a:rPr>
              <a:t> Trial: Coprimary endpoints at week 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F42185-CF27-31A2-88AA-6A6ABACD7CAC}"/>
              </a:ext>
            </a:extLst>
          </p:cNvPr>
          <p:cNvSpPr txBox="1"/>
          <p:nvPr/>
        </p:nvSpPr>
        <p:spPr>
          <a:xfrm>
            <a:off x="183617" y="5251788"/>
            <a:ext cx="5702326" cy="646331"/>
          </a:xfrm>
          <a:prstGeom prst="rect">
            <a:avLst/>
          </a:prstGeom>
          <a:solidFill>
            <a:schemeClr val="bg1">
              <a:alpha val="5338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0" i="0" u="none" strike="noStrike" dirty="0">
                <a:solidFill>
                  <a:srgbClr val="003D75"/>
                </a:solidFill>
                <a:effectLst/>
                <a:latin typeface="Gotham-Medium" panose="02000604030000020004" pitchFamily="2" charset="0"/>
              </a:rPr>
              <a:t>(</a:t>
            </a:r>
            <a:r>
              <a:rPr lang="en-US" sz="1200" b="1" dirty="0">
                <a:solidFill>
                  <a:srgbClr val="003D75"/>
                </a:solidFill>
                <a:latin typeface="Gotham-Medium" panose="02000604030000020004" pitchFamily="2" charset="0"/>
              </a:rPr>
              <a:t>A)</a:t>
            </a:r>
            <a:r>
              <a:rPr lang="en-US" sz="1200" b="0" i="0" u="none" strike="noStrike" dirty="0">
                <a:solidFill>
                  <a:srgbClr val="003D75"/>
                </a:solidFill>
                <a:effectLst/>
                <a:latin typeface="Gotham-Medium" panose="02000604030000020004" pitchFamily="2" charset="0"/>
              </a:rPr>
              <a:t> CDAI clinical remission </a:t>
            </a:r>
          </a:p>
          <a:p>
            <a:r>
              <a:rPr lang="en-US" sz="1200" b="0" i="0" u="none" strike="noStrike" dirty="0">
                <a:solidFill>
                  <a:srgbClr val="003D75"/>
                </a:solidFill>
                <a:effectLst/>
                <a:latin typeface="Gotham-Medium" panose="02000604030000020004" pitchFamily="2" charset="0"/>
              </a:rPr>
              <a:t>(</a:t>
            </a:r>
            <a:r>
              <a:rPr lang="en-US" sz="1200" b="1" dirty="0">
                <a:solidFill>
                  <a:srgbClr val="003D75"/>
                </a:solidFill>
                <a:latin typeface="Gotham-Medium" panose="02000604030000020004" pitchFamily="2" charset="0"/>
              </a:rPr>
              <a:t>B)</a:t>
            </a:r>
            <a:r>
              <a:rPr lang="en-US" sz="1200" b="0" i="0" u="none" strike="noStrike" dirty="0">
                <a:solidFill>
                  <a:srgbClr val="003D75"/>
                </a:solidFill>
                <a:effectLst/>
                <a:latin typeface="Gotham-Medium" panose="02000604030000020004" pitchFamily="2" charset="0"/>
              </a:rPr>
              <a:t> </a:t>
            </a:r>
            <a:r>
              <a:rPr lang="en-US" sz="1200" dirty="0">
                <a:solidFill>
                  <a:srgbClr val="003D75"/>
                </a:solidFill>
                <a:latin typeface="Gotham-Medium" panose="02000604030000020004" pitchFamily="2" charset="0"/>
              </a:rPr>
              <a:t>S</a:t>
            </a:r>
            <a:r>
              <a:rPr lang="en-US" sz="1200" b="0" i="0" u="none" strike="noStrike" dirty="0">
                <a:solidFill>
                  <a:srgbClr val="003D75"/>
                </a:solidFill>
                <a:effectLst/>
                <a:latin typeface="Gotham-Medium" panose="02000604030000020004" pitchFamily="2" charset="0"/>
              </a:rPr>
              <a:t>tool frequency and abdominal pain score clinical remission </a:t>
            </a:r>
          </a:p>
          <a:p>
            <a:r>
              <a:rPr lang="en-US" sz="1200" b="0" i="0" u="none" strike="noStrike" dirty="0">
                <a:solidFill>
                  <a:srgbClr val="003D75"/>
                </a:solidFill>
                <a:effectLst/>
                <a:latin typeface="Gotham-Medium" panose="02000604030000020004" pitchFamily="2" charset="0"/>
              </a:rPr>
              <a:t>(</a:t>
            </a:r>
            <a:r>
              <a:rPr lang="en-US" sz="1200" b="1" dirty="0">
                <a:solidFill>
                  <a:srgbClr val="003D75"/>
                </a:solidFill>
                <a:latin typeface="Gotham-Medium" panose="02000604030000020004" pitchFamily="2" charset="0"/>
              </a:rPr>
              <a:t>C</a:t>
            </a:r>
            <a:r>
              <a:rPr lang="en-US" sz="1200" b="0" i="0" u="none" strike="noStrike" dirty="0">
                <a:solidFill>
                  <a:srgbClr val="003D75"/>
                </a:solidFill>
                <a:effectLst/>
                <a:latin typeface="Gotham-Medium" panose="02000604030000020004" pitchFamily="2" charset="0"/>
              </a:rPr>
              <a:t>) </a:t>
            </a:r>
            <a:r>
              <a:rPr lang="en-US" sz="1200" dirty="0">
                <a:solidFill>
                  <a:srgbClr val="003D75"/>
                </a:solidFill>
                <a:latin typeface="Gotham-Medium" panose="02000604030000020004" pitchFamily="2" charset="0"/>
              </a:rPr>
              <a:t>E</a:t>
            </a:r>
            <a:r>
              <a:rPr lang="en-US" sz="1200" b="0" i="0" u="none" strike="noStrike" dirty="0">
                <a:solidFill>
                  <a:srgbClr val="003D75"/>
                </a:solidFill>
                <a:effectLst/>
                <a:latin typeface="Gotham-Medium" panose="02000604030000020004" pitchFamily="2" charset="0"/>
              </a:rPr>
              <a:t>ndoscopic response</a:t>
            </a:r>
            <a:endParaRPr lang="en-US" sz="1200" dirty="0">
              <a:solidFill>
                <a:srgbClr val="003D75"/>
              </a:solidFill>
              <a:latin typeface="Gotham-Medium" panose="02000604030000020004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C607DE-BEDC-314E-F7AD-D136E9BBBDA3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4210129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FDA1-A25F-D2B1-AF45-16D3F761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7E828-8F87-A0E1-3F34-40F9EABD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Adverse events were similar among all treatment groups, but prescribing information for </a:t>
            </a:r>
            <a:r>
              <a:rPr lang="en-US" dirty="0" err="1"/>
              <a:t>risankizumab</a:t>
            </a:r>
            <a:r>
              <a:rPr lang="en-US" dirty="0"/>
              <a:t> notes that drug-induced liver injury has been reported</a:t>
            </a:r>
          </a:p>
          <a:p>
            <a:r>
              <a:rPr lang="en-US" dirty="0"/>
              <a:t>Paucity of data for efficacy for small intestinal inflammation, strictures, and peri-anal disease</a:t>
            </a:r>
          </a:p>
          <a:p>
            <a:r>
              <a:rPr lang="en-US" dirty="0"/>
              <a:t>Exclusion of pregnant women – no safety data available</a:t>
            </a:r>
          </a:p>
          <a:p>
            <a:r>
              <a:rPr lang="en-US" dirty="0"/>
              <a:t>No insight into positioning therapeutics (i.e., which anti-interleukin should be first-line)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A487A4-AAE8-950C-77B3-DD92C7C1A3D8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68129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A7FC7-4099-EFA5-FC93-423E71C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How Should We Apply This to Our Practice?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1CDB1-498E-F08D-128F-7D36861EC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</a:t>
            </a:r>
            <a:r>
              <a:rPr lang="en-US" dirty="0" err="1"/>
              <a:t>risankizumab</a:t>
            </a:r>
            <a:r>
              <a:rPr lang="en-US" dirty="0"/>
              <a:t> be used as a first-line agent instead of </a:t>
            </a:r>
            <a:r>
              <a:rPr lang="en-US" dirty="0" err="1"/>
              <a:t>ustekinumab</a:t>
            </a:r>
            <a:r>
              <a:rPr lang="en-US" dirty="0"/>
              <a:t>?</a:t>
            </a:r>
          </a:p>
          <a:p>
            <a:r>
              <a:rPr lang="en-US" dirty="0"/>
              <a:t>Should we start anti-interleukin agents in patients who have perianal fistulizing Crohn’s disease? If so, when?</a:t>
            </a:r>
          </a:p>
          <a:p>
            <a:r>
              <a:rPr lang="en-US" dirty="0"/>
              <a:t>Should we start anti-interleukin agents in patients who have extraintestinal manifestations of Crohn’s disease?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DB9087-5092-940B-54A8-E1033ABCFE8D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182328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89CF-F25D-9B4B-433E-8CB4FAA69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A3879-2969-9D1E-149A-6B782B318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200" dirty="0"/>
              <a:t>Is Risankizumab, an interleukin (IL)-23 inhibitor, efficacious and safe for induction of remission in patients with moderate to severe Crohn’s disease?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356D2E-582C-EF82-73E4-7178A58448B0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34489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7602-7B80-BAAC-740D-BA43EB6D1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1437-13AB-A790-0142-7DBCAABE4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 biologics such as ustekinumab targeted the p40 subunit shared by both IL-12 and 23</a:t>
            </a:r>
          </a:p>
          <a:p>
            <a:r>
              <a:rPr lang="en-US" dirty="0"/>
              <a:t>Activation of IL-23 specifically triggers differentiation of naïve T-cells to produce pro-inflammatory cytokines and suppress regulatory T-cell activity</a:t>
            </a:r>
          </a:p>
          <a:p>
            <a:r>
              <a:rPr lang="en-US" dirty="0"/>
              <a:t>Risankizumab targets the p19 subunit unique to IL-23 and may confer added value to expanding therapeutics approved for Crohn’s disease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6A064B-FE78-3211-0AB1-2ADF0CC6AF52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315257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A384E-EF92-CD61-9E8D-07BD8908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8A65C-307C-489B-9EB9-59513F293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38773"/>
            <a:ext cx="10515600" cy="4129028"/>
          </a:xfrm>
        </p:spPr>
        <p:txBody>
          <a:bodyPr>
            <a:normAutofit/>
          </a:bodyPr>
          <a:lstStyle/>
          <a:p>
            <a:r>
              <a:rPr lang="en-US" b="1" u="sng" dirty="0"/>
              <a:t>Design</a:t>
            </a:r>
            <a:r>
              <a:rPr lang="en-US" dirty="0"/>
              <a:t>: Two multi-center, randomized, double-blind, placebo-controlled trials (ADVANCE and MOTIVATE)</a:t>
            </a:r>
          </a:p>
          <a:p>
            <a:r>
              <a:rPr lang="en-US" b="1" u="sng" dirty="0"/>
              <a:t>Setting</a:t>
            </a:r>
            <a:r>
              <a:rPr lang="en-US" dirty="0"/>
              <a:t>: 297 academic centers, research units and private practices from 44 countries between 2017-2020</a:t>
            </a:r>
          </a:p>
          <a:p>
            <a:r>
              <a:rPr lang="en-US" b="1" u="sng" dirty="0"/>
              <a:t>Patients</a:t>
            </a:r>
            <a:r>
              <a:rPr lang="en-US" dirty="0"/>
              <a:t>: Patients 16-80 years of age with moderate-severe Crohn’s with either CDAI 220—450, stool frequency </a:t>
            </a:r>
            <a:r>
              <a:rPr lang="en-US" sz="2800" b="1" dirty="0">
                <a:effectLst/>
                <a:latin typeface="Gotham-Medium" panose="02000604030000020004" pitchFamily="2" charset="0"/>
                <a:ea typeface="Times New Roman" panose="02020603050405020304" pitchFamily="18" charset="0"/>
              </a:rPr>
              <a:t>≥</a:t>
            </a:r>
            <a:r>
              <a:rPr lang="en-US" sz="2800" dirty="0">
                <a:effectLst/>
                <a:latin typeface="Gotham-Medium" panose="02000604030000020004" pitchFamily="2" charset="0"/>
                <a:ea typeface="Times New Roman" panose="02020603050405020304" pitchFamily="18" charset="0"/>
              </a:rPr>
              <a:t>4</a:t>
            </a:r>
            <a:r>
              <a:rPr lang="en-US" sz="2800" b="1" dirty="0">
                <a:effectLst/>
                <a:latin typeface="Gotham-Medium" panose="02000604030000020004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otham-Medium" panose="02000604030000020004" pitchFamily="2" charset="0"/>
                <a:ea typeface="Times New Roman" panose="02020603050405020304" pitchFamily="18" charset="0"/>
              </a:rPr>
              <a:t>or abdominal pain score</a:t>
            </a:r>
            <a:r>
              <a:rPr lang="en-US" sz="2800" b="1" dirty="0">
                <a:effectLst/>
                <a:latin typeface="Gotham-Medium" panose="02000604030000020004" pitchFamily="2" charset="0"/>
                <a:ea typeface="Times New Roman" panose="02020603050405020304" pitchFamily="18" charset="0"/>
              </a:rPr>
              <a:t> ≥</a:t>
            </a:r>
            <a:r>
              <a:rPr lang="en-US" sz="2800" dirty="0">
                <a:effectLst/>
                <a:latin typeface="Gotham-Medium" panose="02000604030000020004" pitchFamily="2" charset="0"/>
                <a:ea typeface="Times New Roman" panose="02020603050405020304" pitchFamily="18" charset="0"/>
              </a:rPr>
              <a:t>2</a:t>
            </a:r>
            <a:endParaRPr lang="en-US" dirty="0">
              <a:latin typeface="Gotham-Medium" panose="02000604030000020004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E77AC6-BB4B-58E1-9927-1C8AC4D9BE7E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78239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0530-44C1-71DC-B0A4-3AF6F14F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4083-4857-E1A2-8E90-7140FBA2D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Patients were randomized to 1 of 3 arms: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Risankizumab 600 mg IV at week 0, 4 and 8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Risankizumab 1200mg IV at week 0, 4 and 8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Placebo at week 0, 4 and 8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-392113">
              <a:buNone/>
            </a:pPr>
            <a:r>
              <a:rPr lang="en-US" sz="2800" dirty="0"/>
              <a:t>In ADVANCE trial, patients were randomized 2:2:1, while patients were randomized 1:1:1 in MOTIVATE trial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A605C0-669D-2F0F-3D65-4262C79489B1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319108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5918-6EB7-3942-DEEB-4277F34D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&amp;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E0057-E2C2-4DA5-B7A5-11F981956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Primary Outcomes</a:t>
            </a:r>
          </a:p>
          <a:p>
            <a:pPr marL="0" indent="0">
              <a:buNone/>
            </a:pPr>
            <a:endParaRPr lang="en-US" b="1" dirty="0"/>
          </a:p>
          <a:p>
            <a:pPr marL="976313" lvl="1" indent="-519113">
              <a:buFont typeface="+mj-lt"/>
              <a:buAutoNum type="arabicPeriod"/>
            </a:pPr>
            <a:r>
              <a:rPr lang="en-US" sz="2800" dirty="0"/>
              <a:t>Clinical remission at 12 weeks </a:t>
            </a:r>
          </a:p>
          <a:p>
            <a:pPr lvl="2"/>
            <a:r>
              <a:rPr lang="en-US" sz="2800" dirty="0"/>
              <a:t>Defined by: CDAI &lt;150 (US) or abdominal pain score </a:t>
            </a:r>
            <a:r>
              <a:rPr lang="en-US" sz="2800" b="1" i="0" u="none" strike="noStrike" dirty="0">
                <a:effectLst/>
                <a:latin typeface="Gotham-Medium" panose="02000604030000020004" pitchFamily="2" charset="0"/>
                <a:ea typeface="Roboto" panose="02000000000000000000" pitchFamily="2" charset="0"/>
                <a:cs typeface="Calibri" panose="020F0502020204030204" pitchFamily="34" charset="0"/>
              </a:rPr>
              <a:t>≤</a:t>
            </a:r>
            <a:r>
              <a:rPr lang="en-US" sz="2800" dirty="0"/>
              <a:t>1 and average daily stool frequency &lt;2.8 (other countries)</a:t>
            </a:r>
          </a:p>
          <a:p>
            <a:pPr marL="976313" lvl="1" indent="-519113">
              <a:buFont typeface="+mj-lt"/>
              <a:buAutoNum type="arabicPeriod"/>
            </a:pPr>
            <a:r>
              <a:rPr lang="en-US" sz="2800" dirty="0"/>
              <a:t>Endoscopic response at 12 weeks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42276F-E7BD-D8A8-2D2E-05AB4EE00242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233681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57C8-0729-B1F8-F381-71AA93DAF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Efficacy Results - ADVANCE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6236-2412-36B0-E810-22120232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931 enrolled in ADVANCE trial (850 with primary efficacy endpoints)</a:t>
            </a:r>
          </a:p>
          <a:p>
            <a:r>
              <a:rPr lang="en-US" dirty="0"/>
              <a:t>Clinical remission defined by CDAI achieved: </a:t>
            </a:r>
          </a:p>
          <a:p>
            <a:pPr lvl="1"/>
            <a:r>
              <a:rPr lang="en-US" dirty="0"/>
              <a:t>45% of patients receiving Risankizumab 600 mg IV</a:t>
            </a:r>
          </a:p>
          <a:p>
            <a:pPr lvl="1"/>
            <a:r>
              <a:rPr lang="en-US" dirty="0"/>
              <a:t>41% in the 1200 mg IV group</a:t>
            </a:r>
          </a:p>
          <a:p>
            <a:pPr lvl="1"/>
            <a:r>
              <a:rPr lang="en-US" dirty="0"/>
              <a:t>25% treated with placebo</a:t>
            </a:r>
          </a:p>
          <a:p>
            <a:r>
              <a:rPr lang="en-US" dirty="0"/>
              <a:t>Clinical remission by patient-reported outcomes achieved: </a:t>
            </a:r>
          </a:p>
          <a:p>
            <a:pPr lvl="1"/>
            <a:r>
              <a:rPr lang="en-US" dirty="0"/>
              <a:t>43% in the Risankizumab 600 mg IV</a:t>
            </a:r>
          </a:p>
          <a:p>
            <a:pPr lvl="1"/>
            <a:r>
              <a:rPr lang="en-US" dirty="0"/>
              <a:t>41% in the 1200 mg IV group</a:t>
            </a:r>
          </a:p>
          <a:p>
            <a:pPr lvl="1"/>
            <a:r>
              <a:rPr lang="en-US" dirty="0"/>
              <a:t>19% treated with placebo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BC5D12-A7C5-C253-3BEB-B58A3E8477BD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193692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57C8-0729-B1F8-F381-71AA93DAF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Efficacy Results – MOTIVATE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6236-2412-36B0-E810-22120232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589"/>
            <a:ext cx="10515600" cy="39335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618 enrolled in MOTIVATE trial (569 with primary efficacy endpoints)</a:t>
            </a:r>
          </a:p>
          <a:p>
            <a:r>
              <a:rPr lang="en-US" dirty="0"/>
              <a:t>Clinical remission defined by CDAI achieved: </a:t>
            </a:r>
          </a:p>
          <a:p>
            <a:pPr lvl="1"/>
            <a:r>
              <a:rPr lang="en-US" dirty="0"/>
              <a:t>42% of patients receiving Risankizumab 600 mg IV</a:t>
            </a:r>
          </a:p>
          <a:p>
            <a:pPr lvl="1"/>
            <a:r>
              <a:rPr lang="en-US" dirty="0"/>
              <a:t>40% in the 1200 mg IV group</a:t>
            </a:r>
          </a:p>
          <a:p>
            <a:pPr lvl="1"/>
            <a:r>
              <a:rPr lang="en-US" dirty="0"/>
              <a:t>21% treated with placebo</a:t>
            </a:r>
          </a:p>
          <a:p>
            <a:r>
              <a:rPr lang="en-US" dirty="0"/>
              <a:t>Clinical remission by patient-reported outcomes achieved: </a:t>
            </a:r>
          </a:p>
          <a:p>
            <a:pPr lvl="1"/>
            <a:r>
              <a:rPr lang="en-US" dirty="0"/>
              <a:t>35% in the Risankizumab 600 mg IV</a:t>
            </a:r>
          </a:p>
          <a:p>
            <a:pPr lvl="1"/>
            <a:r>
              <a:rPr lang="en-US" dirty="0"/>
              <a:t>40% in the 1200 mg IV group</a:t>
            </a:r>
          </a:p>
          <a:p>
            <a:pPr lvl="1"/>
            <a:r>
              <a:rPr lang="en-US" dirty="0"/>
              <a:t>19% treated with placebo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BC5D12-A7C5-C253-3BEB-B58A3E8477BD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354678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57C8-0729-B1F8-F381-71AA93DAF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6236-2412-36B0-E810-22120232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2944"/>
            <a:ext cx="10515600" cy="393355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MOTIVATE trial had higher rates of week 12 endoscopic response compared to ADVANCE trial</a:t>
            </a:r>
          </a:p>
          <a:p>
            <a:r>
              <a:rPr lang="en-US" dirty="0"/>
              <a:t>Risankizumab shown to be minimally immunogenic with 1% of patients in ADVANCE and 2% in MOTIVATE developing anti-drug antibodies</a:t>
            </a:r>
          </a:p>
          <a:p>
            <a:r>
              <a:rPr lang="en-US" dirty="0"/>
              <a:t>Adverse events: </a:t>
            </a:r>
          </a:p>
          <a:p>
            <a:pPr lvl="1"/>
            <a:r>
              <a:rPr lang="en-US" dirty="0"/>
              <a:t>Most frequently nasopharyngitis &amp; headache in treatment arm </a:t>
            </a:r>
          </a:p>
          <a:p>
            <a:pPr lvl="1"/>
            <a:r>
              <a:rPr lang="en-US" dirty="0"/>
              <a:t>Most frequently worsening IBD in placebo arm </a:t>
            </a:r>
          </a:p>
          <a:p>
            <a:pPr lvl="1"/>
            <a:r>
              <a:rPr lang="en-US" dirty="0"/>
              <a:t>Two deaths in placebo arm, one death unrelated to medication in treatment arm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BC5D12-A7C5-C253-3BEB-B58A3E8477BD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D'Haens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Lancet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2022;399(10340):2015-203. </a:t>
            </a:r>
            <a:r>
              <a:rPr lang="en-US" sz="1200" dirty="0" err="1">
                <a:solidFill>
                  <a:schemeClr val="bg1"/>
                </a:solidFill>
                <a:latin typeface="GOTHAM-MEDIUM" panose="02000604040000020004" pitchFamily="2" charset="0"/>
              </a:rPr>
              <a:t>Kochar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 B.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January 2023: 1-7.</a:t>
            </a:r>
          </a:p>
        </p:txBody>
      </p:sp>
    </p:spTree>
    <p:extLst>
      <p:ext uri="{BB962C8B-B14F-4D97-AF65-F5344CB8AC3E}">
        <p14:creationId xmlns:p14="http://schemas.microsoft.com/office/powerpoint/2010/main" val="310845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4DACA1F8-9C4C-5742-A5B0-E3FEB4B09FA3}" vid="{04ECDA4A-D5FC-3945-A844-6F4A617F54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60192c-e533-4338-b0f9-1ff3998d6e3e">
      <Terms xmlns="http://schemas.microsoft.com/office/infopath/2007/PartnerControls"/>
    </lcf76f155ced4ddcb4097134ff3c332f>
    <TaxCatchAll xmlns="8bd30ee2-4746-4efb-9d1c-b787e94acd8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89989C00854440814EE6586A2E4C2B" ma:contentTypeVersion="18" ma:contentTypeDescription="Create a new document." ma:contentTypeScope="" ma:versionID="87758759d05e06cc80316d67ce6cee17">
  <xsd:schema xmlns:xsd="http://www.w3.org/2001/XMLSchema" xmlns:xs="http://www.w3.org/2001/XMLSchema" xmlns:p="http://schemas.microsoft.com/office/2006/metadata/properties" xmlns:ns2="b760192c-e533-4338-b0f9-1ff3998d6e3e" xmlns:ns3="8bd30ee2-4746-4efb-9d1c-b787e94acd8d" targetNamespace="http://schemas.microsoft.com/office/2006/metadata/properties" ma:root="true" ma:fieldsID="5b24c507c78746a2e00c63fdff154261" ns2:_="" ns3:_="">
    <xsd:import namespace="b760192c-e533-4338-b0f9-1ff3998d6e3e"/>
    <xsd:import namespace="8bd30ee2-4746-4efb-9d1c-b787e94acd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0192c-e533-4338-b0f9-1ff3998d6e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d7ea3aa-744b-45d6-b40f-39600c655c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30ee2-4746-4efb-9d1c-b787e94acd8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dd53964-afd9-4525-91bb-182c538c8232}" ma:internalName="TaxCatchAll" ma:showField="CatchAllData" ma:web="8bd30ee2-4746-4efb-9d1c-b787e94acd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0D52ED-B7F1-4232-9162-3A7A6D0108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DD3E11-9AC9-4657-BF45-590B90143335}">
  <ds:schemaRefs>
    <ds:schemaRef ds:uri="http://schemas.microsoft.com/office/2006/metadata/properties"/>
    <ds:schemaRef ds:uri="http://schemas.microsoft.com/office/infopath/2007/PartnerControls"/>
    <ds:schemaRef ds:uri="b760192c-e533-4338-b0f9-1ff3998d6e3e"/>
    <ds:schemaRef ds:uri="8bd30ee2-4746-4efb-9d1c-b787e94acd8d"/>
  </ds:schemaRefs>
</ds:datastoreItem>
</file>

<file path=customXml/itemProps3.xml><?xml version="1.0" encoding="utf-8"?>
<ds:datastoreItem xmlns:ds="http://schemas.openxmlformats.org/officeDocument/2006/customXml" ds:itemID="{7ABF7EA5-EA1C-439A-AB56-A63CE0C977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60192c-e533-4338-b0f9-1ff3998d6e3e"/>
    <ds:schemaRef ds:uri="8bd30ee2-4746-4efb-9d1c-b787e94acd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17142</TotalTime>
  <Words>882</Words>
  <Application>Microsoft Office PowerPoint</Application>
  <PresentationFormat>Widescreen</PresentationFormat>
  <Paragraphs>88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Gotham-Medium</vt:lpstr>
      <vt:lpstr>Gotham-Medium</vt:lpstr>
      <vt:lpstr>Times New Roman</vt:lpstr>
      <vt:lpstr>Wingdings</vt:lpstr>
      <vt:lpstr>Office Theme</vt:lpstr>
      <vt:lpstr>PowerPoint Presentation</vt:lpstr>
      <vt:lpstr>Study Question</vt:lpstr>
      <vt:lpstr>Why is This Important?</vt:lpstr>
      <vt:lpstr>Study Design</vt:lpstr>
      <vt:lpstr>Interventions</vt:lpstr>
      <vt:lpstr>Outcomes &amp; Definitions</vt:lpstr>
      <vt:lpstr>Efficacy Results - ADVANCE Trial</vt:lpstr>
      <vt:lpstr>Efficacy Results – MOTIVATE Trial</vt:lpstr>
      <vt:lpstr>Safety Results</vt:lpstr>
      <vt:lpstr>Results</vt:lpstr>
      <vt:lpstr>Study Limitations</vt:lpstr>
      <vt:lpstr>How Should We Apply This to Our Practice?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Kay</dc:creator>
  <cp:lastModifiedBy>Claire Neumann</cp:lastModifiedBy>
  <cp:revision>74</cp:revision>
  <dcterms:created xsi:type="dcterms:W3CDTF">2024-06-17T13:19:57Z</dcterms:created>
  <dcterms:modified xsi:type="dcterms:W3CDTF">2025-07-16T03:28:21Z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0x010100AD89989C00854440814EE6586A2E4C2B</vt:lpwstr>
  </property>
</Properties>
</file>