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3" r:id="rId5"/>
    <p:sldId id="264" r:id="rId6"/>
    <p:sldId id="265" r:id="rId7"/>
    <p:sldId id="266" r:id="rId8"/>
    <p:sldId id="267" r:id="rId9"/>
    <p:sldId id="268" r:id="rId10"/>
    <p:sldId id="270" r:id="rId11"/>
    <p:sldId id="269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75"/>
    <a:srgbClr val="BC1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92DA67-0A08-4FA3-B42E-901D86E173D3}" v="1" dt="2025-07-16T03:09:17.6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Neumann" userId="32c770cd-6f96-44fc-b099-c5ff442316bb" providerId="ADAL" clId="{4192DA67-0A08-4FA3-B42E-901D86E173D3}"/>
    <pc:docChg chg="custSel modSld">
      <pc:chgData name="Claire Neumann" userId="32c770cd-6f96-44fc-b099-c5ff442316bb" providerId="ADAL" clId="{4192DA67-0A08-4FA3-B42E-901D86E173D3}" dt="2025-07-16T03:09:47.562" v="41" actId="2711"/>
      <pc:docMkLst>
        <pc:docMk/>
      </pc:docMkLst>
      <pc:sldChg chg="addSp modSp mod">
        <pc:chgData name="Claire Neumann" userId="32c770cd-6f96-44fc-b099-c5ff442316bb" providerId="ADAL" clId="{4192DA67-0A08-4FA3-B42E-901D86E173D3}" dt="2025-07-16T03:09:47.562" v="41" actId="2711"/>
        <pc:sldMkLst>
          <pc:docMk/>
          <pc:sldMk cId="3314081523" sldId="263"/>
        </pc:sldMkLst>
        <pc:spChg chg="mod">
          <ac:chgData name="Claire Neumann" userId="32c770cd-6f96-44fc-b099-c5ff442316bb" providerId="ADAL" clId="{4192DA67-0A08-4FA3-B42E-901D86E173D3}" dt="2025-07-16T03:08:03.806" v="27" actId="120"/>
          <ac:spMkLst>
            <pc:docMk/>
            <pc:sldMk cId="3314081523" sldId="263"/>
            <ac:spMk id="2" creationId="{FF8BE9C9-A200-B6F8-B11F-AF0D76EF2252}"/>
          </ac:spMkLst>
        </pc:spChg>
        <pc:spChg chg="add mod">
          <ac:chgData name="Claire Neumann" userId="32c770cd-6f96-44fc-b099-c5ff442316bb" providerId="ADAL" clId="{4192DA67-0A08-4FA3-B42E-901D86E173D3}" dt="2025-07-16T03:09:47.562" v="41" actId="2711"/>
          <ac:spMkLst>
            <pc:docMk/>
            <pc:sldMk cId="3314081523" sldId="263"/>
            <ac:spMk id="9" creationId="{BF1F7552-34F0-78AC-E284-A0098635DE78}"/>
          </ac:spMkLst>
        </pc:spChg>
      </pc:sldChg>
      <pc:sldChg chg="modSp mod">
        <pc:chgData name="Claire Neumann" userId="32c770cd-6f96-44fc-b099-c5ff442316bb" providerId="ADAL" clId="{4192DA67-0A08-4FA3-B42E-901D86E173D3}" dt="2025-07-16T03:07:58.070" v="26" actId="255"/>
        <pc:sldMkLst>
          <pc:docMk/>
          <pc:sldMk cId="344899802" sldId="264"/>
        </pc:sldMkLst>
        <pc:spChg chg="mod">
          <ac:chgData name="Claire Neumann" userId="32c770cd-6f96-44fc-b099-c5ff442316bb" providerId="ADAL" clId="{4192DA67-0A08-4FA3-B42E-901D86E173D3}" dt="2025-07-16T03:07:58.070" v="26" actId="255"/>
          <ac:spMkLst>
            <pc:docMk/>
            <pc:sldMk cId="344899802" sldId="264"/>
            <ac:spMk id="3" creationId="{1F3A3879-2969-9D1E-149A-6B782B318441}"/>
          </ac:spMkLst>
        </pc:spChg>
      </pc:sldChg>
      <pc:sldChg chg="delSp modSp mod">
        <pc:chgData name="Claire Neumann" userId="32c770cd-6f96-44fc-b099-c5ff442316bb" providerId="ADAL" clId="{4192DA67-0A08-4FA3-B42E-901D86E173D3}" dt="2025-07-16T03:07:34.773" v="21" actId="478"/>
        <pc:sldMkLst>
          <pc:docMk/>
          <pc:sldMk cId="1983704460" sldId="265"/>
        </pc:sldMkLst>
        <pc:spChg chg="mod">
          <ac:chgData name="Claire Neumann" userId="32c770cd-6f96-44fc-b099-c5ff442316bb" providerId="ADAL" clId="{4192DA67-0A08-4FA3-B42E-901D86E173D3}" dt="2025-07-16T03:07:32.274" v="20" actId="1076"/>
          <ac:spMkLst>
            <pc:docMk/>
            <pc:sldMk cId="1983704460" sldId="265"/>
            <ac:spMk id="3" creationId="{424A1437-13AB-A790-0142-7DBCAABE4E1D}"/>
          </ac:spMkLst>
        </pc:spChg>
        <pc:spChg chg="del">
          <ac:chgData name="Claire Neumann" userId="32c770cd-6f96-44fc-b099-c5ff442316bb" providerId="ADAL" clId="{4192DA67-0A08-4FA3-B42E-901D86E173D3}" dt="2025-07-16T03:07:34.773" v="21" actId="478"/>
          <ac:spMkLst>
            <pc:docMk/>
            <pc:sldMk cId="1983704460" sldId="265"/>
            <ac:spMk id="5" creationId="{C7148D16-333E-D4FB-025E-6EB58F9C0907}"/>
          </ac:spMkLst>
        </pc:spChg>
      </pc:sldChg>
      <pc:sldChg chg="modSp mod">
        <pc:chgData name="Claire Neumann" userId="32c770cd-6f96-44fc-b099-c5ff442316bb" providerId="ADAL" clId="{4192DA67-0A08-4FA3-B42E-901D86E173D3}" dt="2025-07-16T03:07:25.293" v="19" actId="14100"/>
        <pc:sldMkLst>
          <pc:docMk/>
          <pc:sldMk cId="2897676914" sldId="266"/>
        </pc:sldMkLst>
        <pc:spChg chg="mod">
          <ac:chgData name="Claire Neumann" userId="32c770cd-6f96-44fc-b099-c5ff442316bb" providerId="ADAL" clId="{4192DA67-0A08-4FA3-B42E-901D86E173D3}" dt="2025-07-16T03:07:22.887" v="18" actId="1076"/>
          <ac:spMkLst>
            <pc:docMk/>
            <pc:sldMk cId="2897676914" sldId="266"/>
            <ac:spMk id="2" creationId="{9A7A384E-EF92-CD61-9E8D-07BD890826C5}"/>
          </ac:spMkLst>
        </pc:spChg>
        <pc:spChg chg="mod">
          <ac:chgData name="Claire Neumann" userId="32c770cd-6f96-44fc-b099-c5ff442316bb" providerId="ADAL" clId="{4192DA67-0A08-4FA3-B42E-901D86E173D3}" dt="2025-07-16T03:07:21.001" v="17" actId="1076"/>
          <ac:spMkLst>
            <pc:docMk/>
            <pc:sldMk cId="2897676914" sldId="266"/>
            <ac:spMk id="3" creationId="{BEC8A65C-307C-489B-9EB9-59513F29364A}"/>
          </ac:spMkLst>
        </pc:spChg>
        <pc:picChg chg="mod">
          <ac:chgData name="Claire Neumann" userId="32c770cd-6f96-44fc-b099-c5ff442316bb" providerId="ADAL" clId="{4192DA67-0A08-4FA3-B42E-901D86E173D3}" dt="2025-07-16T03:07:25.293" v="19" actId="14100"/>
          <ac:picMkLst>
            <pc:docMk/>
            <pc:sldMk cId="2897676914" sldId="266"/>
            <ac:picMk id="11" creationId="{C3F7F0D4-20CB-AF44-4C95-AF05F673459B}"/>
          </ac:picMkLst>
        </pc:picChg>
      </pc:sldChg>
      <pc:sldChg chg="modSp mod">
        <pc:chgData name="Claire Neumann" userId="32c770cd-6f96-44fc-b099-c5ff442316bb" providerId="ADAL" clId="{4192DA67-0A08-4FA3-B42E-901D86E173D3}" dt="2025-07-16T03:07:05.671" v="16" actId="12"/>
        <pc:sldMkLst>
          <pc:docMk/>
          <pc:sldMk cId="2336810123" sldId="268"/>
        </pc:sldMkLst>
        <pc:spChg chg="mod">
          <ac:chgData name="Claire Neumann" userId="32c770cd-6f96-44fc-b099-c5ff442316bb" providerId="ADAL" clId="{4192DA67-0A08-4FA3-B42E-901D86E173D3}" dt="2025-07-16T03:07:05.671" v="16" actId="12"/>
          <ac:spMkLst>
            <pc:docMk/>
            <pc:sldMk cId="2336810123" sldId="268"/>
            <ac:spMk id="3" creationId="{A1DE0057-E2C2-4DA5-B7A5-11F981956BFD}"/>
          </ac:spMkLst>
        </pc:spChg>
      </pc:sldChg>
      <pc:sldChg chg="delSp mod">
        <pc:chgData name="Claire Neumann" userId="32c770cd-6f96-44fc-b099-c5ff442316bb" providerId="ADAL" clId="{4192DA67-0A08-4FA3-B42E-901D86E173D3}" dt="2025-07-16T03:05:52.227" v="4" actId="478"/>
        <pc:sldMkLst>
          <pc:docMk/>
          <pc:sldMk cId="3332615962" sldId="269"/>
        </pc:sldMkLst>
        <pc:spChg chg="del">
          <ac:chgData name="Claire Neumann" userId="32c770cd-6f96-44fc-b099-c5ff442316bb" providerId="ADAL" clId="{4192DA67-0A08-4FA3-B42E-901D86E173D3}" dt="2025-07-16T03:05:52.227" v="4" actId="478"/>
          <ac:spMkLst>
            <pc:docMk/>
            <pc:sldMk cId="3332615962" sldId="269"/>
            <ac:spMk id="4" creationId="{252449D5-D3FF-C2BB-6AA2-1DF45810E2C9}"/>
          </ac:spMkLst>
        </pc:spChg>
      </pc:sldChg>
      <pc:sldChg chg="modSp mod">
        <pc:chgData name="Claire Neumann" userId="32c770cd-6f96-44fc-b099-c5ff442316bb" providerId="ADAL" clId="{4192DA67-0A08-4FA3-B42E-901D86E173D3}" dt="2025-07-16T03:06:32.132" v="11" actId="1076"/>
        <pc:sldMkLst>
          <pc:docMk/>
          <pc:sldMk cId="2576425642" sldId="270"/>
        </pc:sldMkLst>
        <pc:spChg chg="mod">
          <ac:chgData name="Claire Neumann" userId="32c770cd-6f96-44fc-b099-c5ff442316bb" providerId="ADAL" clId="{4192DA67-0A08-4FA3-B42E-901D86E173D3}" dt="2025-07-16T03:06:21.599" v="9" actId="1076"/>
          <ac:spMkLst>
            <pc:docMk/>
            <pc:sldMk cId="2576425642" sldId="270"/>
            <ac:spMk id="2" creationId="{07A66A4C-EFA8-2790-0325-C7C39DE1DC12}"/>
          </ac:spMkLst>
        </pc:spChg>
        <pc:spChg chg="mod">
          <ac:chgData name="Claire Neumann" userId="32c770cd-6f96-44fc-b099-c5ff442316bb" providerId="ADAL" clId="{4192DA67-0A08-4FA3-B42E-901D86E173D3}" dt="2025-07-16T03:06:32.132" v="11" actId="1076"/>
          <ac:spMkLst>
            <pc:docMk/>
            <pc:sldMk cId="2576425642" sldId="270"/>
            <ac:spMk id="3" creationId="{0307DC82-CA26-FADB-0888-B3C2E2772246}"/>
          </ac:spMkLst>
        </pc:spChg>
      </pc:sldChg>
      <pc:sldChg chg="modSp mod">
        <pc:chgData name="Claire Neumann" userId="32c770cd-6f96-44fc-b099-c5ff442316bb" providerId="ADAL" clId="{4192DA67-0A08-4FA3-B42E-901D86E173D3}" dt="2025-07-16T03:05:44.029" v="3" actId="27636"/>
        <pc:sldMkLst>
          <pc:docMk/>
          <pc:sldMk cId="321375717" sldId="271"/>
        </pc:sldMkLst>
        <pc:spChg chg="mod">
          <ac:chgData name="Claire Neumann" userId="32c770cd-6f96-44fc-b099-c5ff442316bb" providerId="ADAL" clId="{4192DA67-0A08-4FA3-B42E-901D86E173D3}" dt="2025-07-16T03:05:44.029" v="3" actId="27636"/>
          <ac:spMkLst>
            <pc:docMk/>
            <pc:sldMk cId="321375717" sldId="271"/>
            <ac:spMk id="3" creationId="{3CAF02F7-4812-8840-B631-3F1B65120308}"/>
          </ac:spMkLst>
        </pc:spChg>
      </pc:sldChg>
    </pc:docChg>
  </pc:docChgLst>
  <pc:docChgLst>
    <pc:chgData name="Chukwunonso Ezeani" userId="e2f09abf49aaf430" providerId="LiveId" clId="{3A88B168-EE93-42C9-9AF2-7FAB7E2202CC}"/>
    <pc:docChg chg="undo custSel addSld delSld modSld">
      <pc:chgData name="Chukwunonso Ezeani" userId="e2f09abf49aaf430" providerId="LiveId" clId="{3A88B168-EE93-42C9-9AF2-7FAB7E2202CC}" dt="2024-06-16T12:17:11.329" v="2028" actId="1076"/>
      <pc:docMkLst>
        <pc:docMk/>
      </pc:docMkLst>
      <pc:sldChg chg="addSp modSp mod">
        <pc:chgData name="Chukwunonso Ezeani" userId="e2f09abf49aaf430" providerId="LiveId" clId="{3A88B168-EE93-42C9-9AF2-7FAB7E2202CC}" dt="2024-06-16T11:24:23.448" v="99" actId="1076"/>
        <pc:sldMkLst>
          <pc:docMk/>
          <pc:sldMk cId="3314081523" sldId="263"/>
        </pc:sldMkLst>
      </pc:sldChg>
      <pc:sldChg chg="modSp mod">
        <pc:chgData name="Chukwunonso Ezeani" userId="e2f09abf49aaf430" providerId="LiveId" clId="{3A88B168-EE93-42C9-9AF2-7FAB7E2202CC}" dt="2024-06-16T11:30:35.814" v="226" actId="20577"/>
        <pc:sldMkLst>
          <pc:docMk/>
          <pc:sldMk cId="344899802" sldId="264"/>
        </pc:sldMkLst>
      </pc:sldChg>
      <pc:sldChg chg="modSp mod">
        <pc:chgData name="Chukwunonso Ezeani" userId="e2f09abf49aaf430" providerId="LiveId" clId="{3A88B168-EE93-42C9-9AF2-7FAB7E2202CC}" dt="2024-06-16T11:39:10.143" v="843" actId="20577"/>
        <pc:sldMkLst>
          <pc:docMk/>
          <pc:sldMk cId="1983704460" sldId="265"/>
        </pc:sldMkLst>
      </pc:sldChg>
      <pc:sldChg chg="addSp delSp modSp mod">
        <pc:chgData name="Chukwunonso Ezeani" userId="e2f09abf49aaf430" providerId="LiveId" clId="{3A88B168-EE93-42C9-9AF2-7FAB7E2202CC}" dt="2024-06-16T12:15:33.454" v="2023" actId="478"/>
        <pc:sldMkLst>
          <pc:docMk/>
          <pc:sldMk cId="2897676914" sldId="266"/>
        </pc:sldMkLst>
      </pc:sldChg>
      <pc:sldChg chg="addSp delSp modSp mod">
        <pc:chgData name="Chukwunonso Ezeani" userId="e2f09abf49aaf430" providerId="LiveId" clId="{3A88B168-EE93-42C9-9AF2-7FAB7E2202CC}" dt="2024-06-16T12:15:23.975" v="2022" actId="478"/>
        <pc:sldMkLst>
          <pc:docMk/>
          <pc:sldMk cId="3689491853" sldId="267"/>
        </pc:sldMkLst>
      </pc:sldChg>
      <pc:sldChg chg="addSp delSp modSp mod">
        <pc:chgData name="Chukwunonso Ezeani" userId="e2f09abf49aaf430" providerId="LiveId" clId="{3A88B168-EE93-42C9-9AF2-7FAB7E2202CC}" dt="2024-06-16T12:14:33.639" v="2017" actId="1037"/>
        <pc:sldMkLst>
          <pc:docMk/>
          <pc:sldMk cId="2336810123" sldId="268"/>
        </pc:sldMkLst>
      </pc:sldChg>
      <pc:sldChg chg="addSp delSp modSp add del mod">
        <pc:chgData name="Chukwunonso Ezeani" userId="e2f09abf49aaf430" providerId="LiveId" clId="{3A88B168-EE93-42C9-9AF2-7FAB7E2202CC}" dt="2024-06-16T12:17:11.329" v="2028" actId="1076"/>
        <pc:sldMkLst>
          <pc:docMk/>
          <pc:sldMk cId="3332615962" sldId="269"/>
        </pc:sldMkLst>
      </pc:sldChg>
      <pc:sldChg chg="addSp delSp modSp add del mod">
        <pc:chgData name="Chukwunonso Ezeani" userId="e2f09abf49aaf430" providerId="LiveId" clId="{3A88B168-EE93-42C9-9AF2-7FAB7E2202CC}" dt="2024-06-16T12:14:47.495" v="2019" actId="478"/>
        <pc:sldMkLst>
          <pc:docMk/>
          <pc:sldMk cId="2576425642" sldId="270"/>
        </pc:sldMkLst>
      </pc:sldChg>
      <pc:sldChg chg="addSp modSp add del mod">
        <pc:chgData name="Chukwunonso Ezeani" userId="e2f09abf49aaf430" providerId="LiveId" clId="{3A88B168-EE93-42C9-9AF2-7FAB7E2202CC}" dt="2024-06-16T12:12:19.120" v="2004" actId="207"/>
        <pc:sldMkLst>
          <pc:docMk/>
          <pc:sldMk cId="321375717" sldId="271"/>
        </pc:sldMkLst>
      </pc:sldChg>
      <pc:sldChg chg="addSp modSp add del mod">
        <pc:chgData name="Chukwunonso Ezeani" userId="e2f09abf49aaf430" providerId="LiveId" clId="{3A88B168-EE93-42C9-9AF2-7FAB7E2202CC}" dt="2024-06-16T12:13:10.901" v="2012"/>
        <pc:sldMkLst>
          <pc:docMk/>
          <pc:sldMk cId="681290147" sldId="272"/>
        </pc:sldMkLst>
      </pc:sldChg>
      <pc:sldChg chg="modSp mod">
        <pc:chgData name="Chukwunonso Ezeani" userId="e2f09abf49aaf430" providerId="LiveId" clId="{3A88B168-EE93-42C9-9AF2-7FAB7E2202CC}" dt="2024-06-16T12:03:28.825" v="1942" actId="20577"/>
        <pc:sldMkLst>
          <pc:docMk/>
          <pc:sldMk cId="1823281645" sldId="273"/>
        </pc:sldMkLst>
      </pc:sldChg>
      <pc:sldChg chg="add del">
        <pc:chgData name="Chukwunonso Ezeani" userId="e2f09abf49aaf430" providerId="LiveId" clId="{3A88B168-EE93-42C9-9AF2-7FAB7E2202CC}" dt="2024-06-16T12:09:27.692" v="1985" actId="47"/>
        <pc:sldMkLst>
          <pc:docMk/>
          <pc:sldMk cId="3475106253" sldId="274"/>
        </pc:sldMkLst>
      </pc:sldChg>
      <pc:sldChg chg="add del">
        <pc:chgData name="Chukwunonso Ezeani" userId="e2f09abf49aaf430" providerId="LiveId" clId="{3A88B168-EE93-42C9-9AF2-7FAB7E2202CC}" dt="2024-06-16T12:13:49.429" v="2014" actId="47"/>
        <pc:sldMkLst>
          <pc:docMk/>
          <pc:sldMk cId="2601464123" sldId="275"/>
        </pc:sldMkLst>
      </pc:sldChg>
      <pc:sldChg chg="add del">
        <pc:chgData name="Chukwunonso Ezeani" userId="e2f09abf49aaf430" providerId="LiveId" clId="{3A88B168-EE93-42C9-9AF2-7FAB7E2202CC}" dt="2024-06-16T12:13:01.061" v="2011" actId="47"/>
        <pc:sldMkLst>
          <pc:docMk/>
          <pc:sldMk cId="248240745" sldId="276"/>
        </pc:sldMkLst>
      </pc:sldChg>
      <pc:sldChg chg="modSp add del mod">
        <pc:chgData name="Chukwunonso Ezeani" userId="e2f09abf49aaf430" providerId="LiveId" clId="{3A88B168-EE93-42C9-9AF2-7FAB7E2202CC}" dt="2024-06-16T12:13:26.480" v="2013" actId="47"/>
        <pc:sldMkLst>
          <pc:docMk/>
          <pc:sldMk cId="1719188189" sldId="277"/>
        </pc:sldMkLst>
      </pc:sldChg>
      <pc:sldMasterChg chg="delSldLayout">
        <pc:chgData name="Chukwunonso Ezeani" userId="e2f09abf49aaf430" providerId="LiveId" clId="{3A88B168-EE93-42C9-9AF2-7FAB7E2202CC}" dt="2024-06-16T12:13:49.429" v="2014" actId="47"/>
        <pc:sldMasterMkLst>
          <pc:docMk/>
          <pc:sldMasterMk cId="2090243342" sldId="2147483648"/>
        </pc:sldMasterMkLst>
        <pc:sldLayoutChg chg="del">
          <pc:chgData name="Chukwunonso Ezeani" userId="e2f09abf49aaf430" providerId="LiveId" clId="{3A88B168-EE93-42C9-9AF2-7FAB7E2202CC}" dt="2024-06-16T12:13:49.429" v="2014" actId="47"/>
          <pc:sldLayoutMkLst>
            <pc:docMk/>
            <pc:sldMasterMk cId="2090243342" sldId="2147483648"/>
            <pc:sldLayoutMk cId="811727438" sldId="2147483656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618F05-7E96-E747-A702-804E0F024185}" type="doc">
      <dgm:prSet loTypeId="urn:microsoft.com/office/officeart/2005/8/layout/venn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89AA3A-7680-5441-BF99-769AF7E701C5}">
      <dgm:prSet phldrT="[Text]" custT="1"/>
      <dgm:spPr/>
      <dgm:t>
        <a:bodyPr/>
        <a:lstStyle/>
        <a:p>
          <a:r>
            <a:rPr lang="en-US" sz="2000" b="1" dirty="0">
              <a:solidFill>
                <a:srgbClr val="4472C4">
                  <a:lumMod val="50000"/>
                </a:srgbClr>
              </a:solidFill>
              <a:latin typeface="Gotham" panose="02000504050000020004"/>
            </a:rPr>
            <a:t>GLP-1 receptor agonists users had </a:t>
          </a:r>
          <a:r>
            <a:rPr lang="en-US" sz="2000" b="1" dirty="0">
              <a:solidFill>
                <a:srgbClr val="C00000"/>
              </a:solidFill>
              <a:latin typeface="Gotham" panose="02000504050000020004"/>
            </a:rPr>
            <a:t>16.9 </a:t>
          </a:r>
          <a:r>
            <a:rPr lang="en-US" sz="2000" b="1" dirty="0">
              <a:solidFill>
                <a:srgbClr val="4472C4">
                  <a:lumMod val="50000"/>
                </a:srgbClr>
              </a:solidFill>
              <a:latin typeface="Gotham" panose="02000504050000020004"/>
            </a:rPr>
            <a:t>serious liver events per 10,000 person years</a:t>
          </a:r>
          <a:endParaRPr lang="en-US" sz="2000" b="1" dirty="0"/>
        </a:p>
      </dgm:t>
    </dgm:pt>
    <dgm:pt modelId="{B2B778CF-6AD7-0247-96F7-41B0044F41A5}" type="parTrans" cxnId="{BF950DD4-5EDB-9144-841D-159165B0A215}">
      <dgm:prSet/>
      <dgm:spPr/>
      <dgm:t>
        <a:bodyPr/>
        <a:lstStyle/>
        <a:p>
          <a:endParaRPr lang="en-US"/>
        </a:p>
      </dgm:t>
    </dgm:pt>
    <dgm:pt modelId="{311DCE40-7D40-0B44-9FBA-7B971E078B7A}" type="sibTrans" cxnId="{BF950DD4-5EDB-9144-841D-159165B0A215}">
      <dgm:prSet/>
      <dgm:spPr/>
      <dgm:t>
        <a:bodyPr/>
        <a:lstStyle/>
        <a:p>
          <a:endParaRPr lang="en-US"/>
        </a:p>
      </dgm:t>
    </dgm:pt>
    <dgm:pt modelId="{484C3A23-2A78-2040-BAA6-9D6B1B97C842}">
      <dgm:prSet phldrT="[Text]" custT="1"/>
      <dgm:spPr/>
      <dgm:t>
        <a:bodyPr/>
        <a:lstStyle/>
        <a:p>
          <a:r>
            <a:rPr lang="en-US" sz="2000" b="1" dirty="0">
              <a:solidFill>
                <a:srgbClr val="4472C4">
                  <a:lumMod val="50000"/>
                </a:srgbClr>
              </a:solidFill>
              <a:latin typeface="Gotham" panose="02000504050000020004"/>
            </a:rPr>
            <a:t>DPP4 inhibitor users had </a:t>
          </a:r>
          <a:r>
            <a:rPr lang="en-US" sz="2000" b="1" dirty="0">
              <a:solidFill>
                <a:schemeClr val="accent2">
                  <a:lumMod val="75000"/>
                </a:schemeClr>
              </a:solidFill>
              <a:latin typeface="Gotham" panose="02000504050000020004"/>
            </a:rPr>
            <a:t>19.1</a:t>
          </a:r>
          <a:r>
            <a:rPr lang="en-US" sz="2000" b="1" dirty="0">
              <a:solidFill>
                <a:srgbClr val="4472C4">
                  <a:lumMod val="50000"/>
                </a:srgbClr>
              </a:solidFill>
              <a:latin typeface="Gotham" panose="02000504050000020004"/>
            </a:rPr>
            <a:t> serious liver events per 10,000 person years </a:t>
          </a:r>
          <a:endParaRPr lang="en-US" sz="2000" b="1" dirty="0"/>
        </a:p>
      </dgm:t>
    </dgm:pt>
    <dgm:pt modelId="{76C40500-3E31-FE49-B13E-B38DC6AB0F0C}" type="parTrans" cxnId="{91F9DB57-763F-2648-8BE2-66C2EB6AB8FB}">
      <dgm:prSet/>
      <dgm:spPr/>
      <dgm:t>
        <a:bodyPr/>
        <a:lstStyle/>
        <a:p>
          <a:endParaRPr lang="en-US"/>
        </a:p>
      </dgm:t>
    </dgm:pt>
    <dgm:pt modelId="{712D9B20-7E63-6547-83C8-B52A674E3AEA}" type="sibTrans" cxnId="{91F9DB57-763F-2648-8BE2-66C2EB6AB8FB}">
      <dgm:prSet/>
      <dgm:spPr/>
      <dgm:t>
        <a:bodyPr/>
        <a:lstStyle/>
        <a:p>
          <a:endParaRPr lang="en-US"/>
        </a:p>
      </dgm:t>
    </dgm:pt>
    <dgm:pt modelId="{71937134-3B1B-4E48-92D0-04EB683AD2D5}">
      <dgm:prSet phldrT="[Text]" custT="1"/>
      <dgm:spPr/>
      <dgm:t>
        <a:bodyPr/>
        <a:lstStyle/>
        <a:p>
          <a:r>
            <a:rPr lang="en-US" sz="1600" b="1" dirty="0">
              <a:solidFill>
                <a:srgbClr val="4472C4">
                  <a:lumMod val="50000"/>
                </a:srgbClr>
              </a:solidFill>
              <a:latin typeface="Gotham" panose="02000504050000020004"/>
              <a:ea typeface="+mn-ea"/>
              <a:cs typeface="+mn-cs"/>
            </a:rPr>
            <a:t>GLP-1 receptor agonists users had less compensated or decompensated cirrhosis compared to those on DPP4 inhibitors (</a:t>
          </a:r>
          <a:r>
            <a:rPr lang="en-US" sz="1600" b="1" dirty="0" err="1">
              <a:solidFill>
                <a:srgbClr val="4472C4">
                  <a:lumMod val="50000"/>
                </a:srgbClr>
              </a:solidFill>
              <a:latin typeface="Gotham" panose="02000504050000020004"/>
              <a:ea typeface="+mn-ea"/>
              <a:cs typeface="+mn-cs"/>
            </a:rPr>
            <a:t>aHR</a:t>
          </a:r>
          <a:r>
            <a:rPr lang="en-US" sz="1600" b="1" dirty="0">
              <a:solidFill>
                <a:srgbClr val="4472C4">
                  <a:lumMod val="50000"/>
                </a:srgbClr>
              </a:solidFill>
              <a:latin typeface="Gotham" panose="02000504050000020004"/>
              <a:ea typeface="+mn-ea"/>
              <a:cs typeface="+mn-cs"/>
            </a:rPr>
            <a:t> 0.85; 95% CIs 0.75-0.97)</a:t>
          </a:r>
          <a:endParaRPr lang="en-US" sz="1600" b="1" dirty="0"/>
        </a:p>
      </dgm:t>
    </dgm:pt>
    <dgm:pt modelId="{C0C09355-DD57-6F42-86CE-76FBDF65290A}" type="parTrans" cxnId="{E9182AFE-383B-4A4C-BEE3-9B50F5F4EE62}">
      <dgm:prSet/>
      <dgm:spPr/>
      <dgm:t>
        <a:bodyPr/>
        <a:lstStyle/>
        <a:p>
          <a:endParaRPr lang="en-US"/>
        </a:p>
      </dgm:t>
    </dgm:pt>
    <dgm:pt modelId="{60AD6F6F-897A-F74A-88B3-162ACED2C995}" type="sibTrans" cxnId="{E9182AFE-383B-4A4C-BEE3-9B50F5F4EE62}">
      <dgm:prSet/>
      <dgm:spPr/>
      <dgm:t>
        <a:bodyPr/>
        <a:lstStyle/>
        <a:p>
          <a:endParaRPr lang="en-US"/>
        </a:p>
      </dgm:t>
    </dgm:pt>
    <dgm:pt modelId="{335E6073-2FC0-1F41-8331-2E9874CD757C}">
      <dgm:prSet phldrT="[Text]" custT="1"/>
      <dgm:spPr/>
      <dgm:t>
        <a:bodyPr/>
        <a:lstStyle/>
        <a:p>
          <a:r>
            <a:rPr lang="en-US" sz="2000" b="1" dirty="0">
              <a:solidFill>
                <a:srgbClr val="4472C4">
                  <a:lumMod val="50000"/>
                </a:srgbClr>
              </a:solidFill>
              <a:latin typeface="Gotham" panose="02000504050000020004"/>
              <a:ea typeface="+mn-ea"/>
              <a:cs typeface="+mn-cs"/>
            </a:rPr>
            <a:t>No difference in HCC was demonstrated between groups</a:t>
          </a:r>
          <a:endParaRPr lang="en-US" sz="2000" b="1" dirty="0"/>
        </a:p>
      </dgm:t>
    </dgm:pt>
    <dgm:pt modelId="{B0F76A14-5A85-F74B-B115-8E15ACA4E89D}" type="parTrans" cxnId="{8C6655FE-7AEA-CD40-9DBB-F2B04E871E2E}">
      <dgm:prSet/>
      <dgm:spPr/>
      <dgm:t>
        <a:bodyPr/>
        <a:lstStyle/>
        <a:p>
          <a:endParaRPr lang="en-US"/>
        </a:p>
      </dgm:t>
    </dgm:pt>
    <dgm:pt modelId="{0549380E-6DC3-1C49-A13D-D2C7226A77E6}" type="sibTrans" cxnId="{8C6655FE-7AEA-CD40-9DBB-F2B04E871E2E}">
      <dgm:prSet/>
      <dgm:spPr/>
      <dgm:t>
        <a:bodyPr/>
        <a:lstStyle/>
        <a:p>
          <a:endParaRPr lang="en-US"/>
        </a:p>
      </dgm:t>
    </dgm:pt>
    <dgm:pt modelId="{99DAED06-B1FF-4B46-80FF-5E8FF0772232}" type="pres">
      <dgm:prSet presAssocID="{B4618F05-7E96-E747-A702-804E0F024185}" presName="Name0" presStyleCnt="0">
        <dgm:presLayoutVars>
          <dgm:dir/>
          <dgm:resizeHandles val="exact"/>
        </dgm:presLayoutVars>
      </dgm:prSet>
      <dgm:spPr/>
    </dgm:pt>
    <dgm:pt modelId="{789CE26A-B0FA-C242-9CC4-CBCEE38C06CC}" type="pres">
      <dgm:prSet presAssocID="{A189AA3A-7680-5441-BF99-769AF7E701C5}" presName="Name5" presStyleLbl="vennNode1" presStyleIdx="0" presStyleCnt="4">
        <dgm:presLayoutVars>
          <dgm:bulletEnabled val="1"/>
        </dgm:presLayoutVars>
      </dgm:prSet>
      <dgm:spPr/>
    </dgm:pt>
    <dgm:pt modelId="{29FFEFC0-9C74-5A46-9EF1-83FF81476DCF}" type="pres">
      <dgm:prSet presAssocID="{311DCE40-7D40-0B44-9FBA-7B971E078B7A}" presName="space" presStyleCnt="0"/>
      <dgm:spPr/>
    </dgm:pt>
    <dgm:pt modelId="{BE302E3D-22FB-2744-B64C-C1B60F5D8276}" type="pres">
      <dgm:prSet presAssocID="{484C3A23-2A78-2040-BAA6-9D6B1B97C842}" presName="Name5" presStyleLbl="vennNode1" presStyleIdx="1" presStyleCnt="4">
        <dgm:presLayoutVars>
          <dgm:bulletEnabled val="1"/>
        </dgm:presLayoutVars>
      </dgm:prSet>
      <dgm:spPr/>
    </dgm:pt>
    <dgm:pt modelId="{7548AD4B-1377-2A41-A345-96B055653C47}" type="pres">
      <dgm:prSet presAssocID="{712D9B20-7E63-6547-83C8-B52A674E3AEA}" presName="space" presStyleCnt="0"/>
      <dgm:spPr/>
    </dgm:pt>
    <dgm:pt modelId="{BDD030E0-FA8E-654E-AD3C-7D2409853229}" type="pres">
      <dgm:prSet presAssocID="{71937134-3B1B-4E48-92D0-04EB683AD2D5}" presName="Name5" presStyleLbl="vennNode1" presStyleIdx="2" presStyleCnt="4">
        <dgm:presLayoutVars>
          <dgm:bulletEnabled val="1"/>
        </dgm:presLayoutVars>
      </dgm:prSet>
      <dgm:spPr/>
    </dgm:pt>
    <dgm:pt modelId="{051699BA-EDC6-9148-9321-C101610041AC}" type="pres">
      <dgm:prSet presAssocID="{60AD6F6F-897A-F74A-88B3-162ACED2C995}" presName="space" presStyleCnt="0"/>
      <dgm:spPr/>
    </dgm:pt>
    <dgm:pt modelId="{EE12AD87-72FC-6048-9921-EDA77317918B}" type="pres">
      <dgm:prSet presAssocID="{335E6073-2FC0-1F41-8331-2E9874CD757C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91F9DB57-763F-2648-8BE2-66C2EB6AB8FB}" srcId="{B4618F05-7E96-E747-A702-804E0F024185}" destId="{484C3A23-2A78-2040-BAA6-9D6B1B97C842}" srcOrd="1" destOrd="0" parTransId="{76C40500-3E31-FE49-B13E-B38DC6AB0F0C}" sibTransId="{712D9B20-7E63-6547-83C8-B52A674E3AEA}"/>
    <dgm:cxn modelId="{DF526E91-8188-4041-91EA-7D916158DD81}" type="presOf" srcId="{335E6073-2FC0-1F41-8331-2E9874CD757C}" destId="{EE12AD87-72FC-6048-9921-EDA77317918B}" srcOrd="0" destOrd="0" presId="urn:microsoft.com/office/officeart/2005/8/layout/venn3"/>
    <dgm:cxn modelId="{EEA252D2-68F4-E443-9757-DE6B0B7AAFBC}" type="presOf" srcId="{A189AA3A-7680-5441-BF99-769AF7E701C5}" destId="{789CE26A-B0FA-C242-9CC4-CBCEE38C06CC}" srcOrd="0" destOrd="0" presId="urn:microsoft.com/office/officeart/2005/8/layout/venn3"/>
    <dgm:cxn modelId="{BF950DD4-5EDB-9144-841D-159165B0A215}" srcId="{B4618F05-7E96-E747-A702-804E0F024185}" destId="{A189AA3A-7680-5441-BF99-769AF7E701C5}" srcOrd="0" destOrd="0" parTransId="{B2B778CF-6AD7-0247-96F7-41B0044F41A5}" sibTransId="{311DCE40-7D40-0B44-9FBA-7B971E078B7A}"/>
    <dgm:cxn modelId="{4936F9D4-414E-2842-BD82-83A4AF3CEB54}" type="presOf" srcId="{71937134-3B1B-4E48-92D0-04EB683AD2D5}" destId="{BDD030E0-FA8E-654E-AD3C-7D2409853229}" srcOrd="0" destOrd="0" presId="urn:microsoft.com/office/officeart/2005/8/layout/venn3"/>
    <dgm:cxn modelId="{4158BCED-DEA7-594A-9D34-E6AE5B3EB465}" type="presOf" srcId="{484C3A23-2A78-2040-BAA6-9D6B1B97C842}" destId="{BE302E3D-22FB-2744-B64C-C1B60F5D8276}" srcOrd="0" destOrd="0" presId="urn:microsoft.com/office/officeart/2005/8/layout/venn3"/>
    <dgm:cxn modelId="{B633C6FC-AAF2-B54A-8637-90196EAE3C8E}" type="presOf" srcId="{B4618F05-7E96-E747-A702-804E0F024185}" destId="{99DAED06-B1FF-4B46-80FF-5E8FF0772232}" srcOrd="0" destOrd="0" presId="urn:microsoft.com/office/officeart/2005/8/layout/venn3"/>
    <dgm:cxn modelId="{E9182AFE-383B-4A4C-BEE3-9B50F5F4EE62}" srcId="{B4618F05-7E96-E747-A702-804E0F024185}" destId="{71937134-3B1B-4E48-92D0-04EB683AD2D5}" srcOrd="2" destOrd="0" parTransId="{C0C09355-DD57-6F42-86CE-76FBDF65290A}" sibTransId="{60AD6F6F-897A-F74A-88B3-162ACED2C995}"/>
    <dgm:cxn modelId="{8C6655FE-7AEA-CD40-9DBB-F2B04E871E2E}" srcId="{B4618F05-7E96-E747-A702-804E0F024185}" destId="{335E6073-2FC0-1F41-8331-2E9874CD757C}" srcOrd="3" destOrd="0" parTransId="{B0F76A14-5A85-F74B-B115-8E15ACA4E89D}" sibTransId="{0549380E-6DC3-1C49-A13D-D2C7226A77E6}"/>
    <dgm:cxn modelId="{BEFB535E-EFEA-A548-AFAF-54F02AD56875}" type="presParOf" srcId="{99DAED06-B1FF-4B46-80FF-5E8FF0772232}" destId="{789CE26A-B0FA-C242-9CC4-CBCEE38C06CC}" srcOrd="0" destOrd="0" presId="urn:microsoft.com/office/officeart/2005/8/layout/venn3"/>
    <dgm:cxn modelId="{FBAD6AD5-58D0-C84D-86A7-5084F222A04F}" type="presParOf" srcId="{99DAED06-B1FF-4B46-80FF-5E8FF0772232}" destId="{29FFEFC0-9C74-5A46-9EF1-83FF81476DCF}" srcOrd="1" destOrd="0" presId="urn:microsoft.com/office/officeart/2005/8/layout/venn3"/>
    <dgm:cxn modelId="{1C85A023-E1C2-264F-BDA0-D0BE910B33B3}" type="presParOf" srcId="{99DAED06-B1FF-4B46-80FF-5E8FF0772232}" destId="{BE302E3D-22FB-2744-B64C-C1B60F5D8276}" srcOrd="2" destOrd="0" presId="urn:microsoft.com/office/officeart/2005/8/layout/venn3"/>
    <dgm:cxn modelId="{0A121CD8-374B-404B-9C5F-6F736DE18292}" type="presParOf" srcId="{99DAED06-B1FF-4B46-80FF-5E8FF0772232}" destId="{7548AD4B-1377-2A41-A345-96B055653C47}" srcOrd="3" destOrd="0" presId="urn:microsoft.com/office/officeart/2005/8/layout/venn3"/>
    <dgm:cxn modelId="{A4C2BC03-7FF7-B94E-80B6-9878F99BC587}" type="presParOf" srcId="{99DAED06-B1FF-4B46-80FF-5E8FF0772232}" destId="{BDD030E0-FA8E-654E-AD3C-7D2409853229}" srcOrd="4" destOrd="0" presId="urn:microsoft.com/office/officeart/2005/8/layout/venn3"/>
    <dgm:cxn modelId="{68C5D059-E628-F541-9E26-4C600A767010}" type="presParOf" srcId="{99DAED06-B1FF-4B46-80FF-5E8FF0772232}" destId="{051699BA-EDC6-9148-9321-C101610041AC}" srcOrd="5" destOrd="0" presId="urn:microsoft.com/office/officeart/2005/8/layout/venn3"/>
    <dgm:cxn modelId="{3B57659A-CFE1-5B4D-A8CF-B8827FEB86BB}" type="presParOf" srcId="{99DAED06-B1FF-4B46-80FF-5E8FF0772232}" destId="{EE12AD87-72FC-6048-9921-EDA77317918B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CE26A-B0FA-C242-9CC4-CBCEE38C06CC}">
      <dsp:nvSpPr>
        <dsp:cNvPr id="0" name=""/>
        <dsp:cNvSpPr/>
      </dsp:nvSpPr>
      <dsp:spPr>
        <a:xfrm>
          <a:off x="2837" y="528973"/>
          <a:ext cx="2846662" cy="2846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6661" tIns="25400" rIns="156661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4472C4">
                  <a:lumMod val="50000"/>
                </a:srgbClr>
              </a:solidFill>
              <a:latin typeface="Gotham" panose="02000504050000020004"/>
            </a:rPr>
            <a:t>GLP-1 receptor agonists users had </a:t>
          </a:r>
          <a:r>
            <a:rPr lang="en-US" sz="2000" b="1" kern="1200" dirty="0">
              <a:solidFill>
                <a:srgbClr val="C00000"/>
              </a:solidFill>
              <a:latin typeface="Gotham" panose="02000504050000020004"/>
            </a:rPr>
            <a:t>16.9 </a:t>
          </a:r>
          <a:r>
            <a:rPr lang="en-US" sz="2000" b="1" kern="1200" dirty="0">
              <a:solidFill>
                <a:srgbClr val="4472C4">
                  <a:lumMod val="50000"/>
                </a:srgbClr>
              </a:solidFill>
              <a:latin typeface="Gotham" panose="02000504050000020004"/>
            </a:rPr>
            <a:t>serious liver events per 10,000 person years</a:t>
          </a:r>
          <a:endParaRPr lang="en-US" sz="2000" b="1" kern="1200" dirty="0"/>
        </a:p>
      </dsp:txBody>
      <dsp:txXfrm>
        <a:off x="419721" y="945857"/>
        <a:ext cx="2012894" cy="2012894"/>
      </dsp:txXfrm>
    </dsp:sp>
    <dsp:sp modelId="{BE302E3D-22FB-2744-B64C-C1B60F5D8276}">
      <dsp:nvSpPr>
        <dsp:cNvPr id="0" name=""/>
        <dsp:cNvSpPr/>
      </dsp:nvSpPr>
      <dsp:spPr>
        <a:xfrm>
          <a:off x="2280167" y="528973"/>
          <a:ext cx="2846662" cy="2846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6661" tIns="25400" rIns="156661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4472C4">
                  <a:lumMod val="50000"/>
                </a:srgbClr>
              </a:solidFill>
              <a:latin typeface="Gotham" panose="02000504050000020004"/>
            </a:rPr>
            <a:t>DPP4 inhibitor users had </a:t>
          </a:r>
          <a:r>
            <a:rPr lang="en-US" sz="2000" b="1" kern="1200" dirty="0">
              <a:solidFill>
                <a:schemeClr val="accent2">
                  <a:lumMod val="75000"/>
                </a:schemeClr>
              </a:solidFill>
              <a:latin typeface="Gotham" panose="02000504050000020004"/>
            </a:rPr>
            <a:t>19.1</a:t>
          </a:r>
          <a:r>
            <a:rPr lang="en-US" sz="2000" b="1" kern="1200" dirty="0">
              <a:solidFill>
                <a:srgbClr val="4472C4">
                  <a:lumMod val="50000"/>
                </a:srgbClr>
              </a:solidFill>
              <a:latin typeface="Gotham" panose="02000504050000020004"/>
            </a:rPr>
            <a:t> serious liver events per 10,000 person years </a:t>
          </a:r>
          <a:endParaRPr lang="en-US" sz="2000" b="1" kern="1200" dirty="0"/>
        </a:p>
      </dsp:txBody>
      <dsp:txXfrm>
        <a:off x="2697051" y="945857"/>
        <a:ext cx="2012894" cy="2012894"/>
      </dsp:txXfrm>
    </dsp:sp>
    <dsp:sp modelId="{BDD030E0-FA8E-654E-AD3C-7D2409853229}">
      <dsp:nvSpPr>
        <dsp:cNvPr id="0" name=""/>
        <dsp:cNvSpPr/>
      </dsp:nvSpPr>
      <dsp:spPr>
        <a:xfrm>
          <a:off x="4557497" y="528973"/>
          <a:ext cx="2846662" cy="2846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6661" tIns="20320" rIns="156661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4472C4">
                  <a:lumMod val="50000"/>
                </a:srgbClr>
              </a:solidFill>
              <a:latin typeface="Gotham" panose="02000504050000020004"/>
              <a:ea typeface="+mn-ea"/>
              <a:cs typeface="+mn-cs"/>
            </a:rPr>
            <a:t>GLP-1 receptor agonists users had less compensated or decompensated cirrhosis compared to those on DPP4 inhibitors (</a:t>
          </a:r>
          <a:r>
            <a:rPr lang="en-US" sz="1600" b="1" kern="1200" dirty="0" err="1">
              <a:solidFill>
                <a:srgbClr val="4472C4">
                  <a:lumMod val="50000"/>
                </a:srgbClr>
              </a:solidFill>
              <a:latin typeface="Gotham" panose="02000504050000020004"/>
              <a:ea typeface="+mn-ea"/>
              <a:cs typeface="+mn-cs"/>
            </a:rPr>
            <a:t>aHR</a:t>
          </a:r>
          <a:r>
            <a:rPr lang="en-US" sz="1600" b="1" kern="1200" dirty="0">
              <a:solidFill>
                <a:srgbClr val="4472C4">
                  <a:lumMod val="50000"/>
                </a:srgbClr>
              </a:solidFill>
              <a:latin typeface="Gotham" panose="02000504050000020004"/>
              <a:ea typeface="+mn-ea"/>
              <a:cs typeface="+mn-cs"/>
            </a:rPr>
            <a:t> 0.85; 95% CIs 0.75-0.97)</a:t>
          </a:r>
          <a:endParaRPr lang="en-US" sz="1600" b="1" kern="1200" dirty="0"/>
        </a:p>
      </dsp:txBody>
      <dsp:txXfrm>
        <a:off x="4974381" y="945857"/>
        <a:ext cx="2012894" cy="2012894"/>
      </dsp:txXfrm>
    </dsp:sp>
    <dsp:sp modelId="{EE12AD87-72FC-6048-9921-EDA77317918B}">
      <dsp:nvSpPr>
        <dsp:cNvPr id="0" name=""/>
        <dsp:cNvSpPr/>
      </dsp:nvSpPr>
      <dsp:spPr>
        <a:xfrm>
          <a:off x="6834827" y="528973"/>
          <a:ext cx="2846662" cy="2846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6661" tIns="25400" rIns="156661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4472C4">
                  <a:lumMod val="50000"/>
                </a:srgbClr>
              </a:solidFill>
              <a:latin typeface="Gotham" panose="02000504050000020004"/>
              <a:ea typeface="+mn-ea"/>
              <a:cs typeface="+mn-cs"/>
            </a:rPr>
            <a:t>No difference in HCC was demonstrated between groups</a:t>
          </a:r>
          <a:endParaRPr lang="en-US" sz="2000" b="1" kern="1200" dirty="0"/>
        </a:p>
      </dsp:txBody>
      <dsp:txXfrm>
        <a:off x="7251711" y="945857"/>
        <a:ext cx="2012894" cy="2012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8214F-40D2-4C6B-A79D-AF66B67FAE92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D41B0-DF76-4299-8D09-F8180E55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8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B337473-AE01-E8F1-AAE4-6D28494C9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114" y="2796691"/>
            <a:ext cx="8523110" cy="1579211"/>
          </a:xfrm>
        </p:spPr>
        <p:txBody>
          <a:bodyPr anchor="ctr"/>
          <a:lstStyle>
            <a:lvl1pPr algn="ctr">
              <a:defRPr sz="6000">
                <a:solidFill>
                  <a:srgbClr val="003F7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7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37632C-7224-6BDD-D041-5A11D3E22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B5DEA43-8C40-7372-C11C-BEEFA25D2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590"/>
            <a:ext cx="10515600" cy="3742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3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B25B6F0-D570-75C3-23ED-031A359C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ctr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699FCDD-E668-506A-27CD-FCEA4A8F7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879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DEA18C6-69C7-49EC-4221-FCEC93508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157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194707-134A-4F04-81B7-7EDDF30BB0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47677B-2AB2-4AFC-A6D1-6E38DFC5DE7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4458D-B5AE-4828-9172-65AA1B222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352EA-6E76-4AD6-9B3E-4E07B0E5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0CFF39-0A6A-4D80-BF9C-75B668F63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5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219D26D-7908-6228-7857-70FD7CBB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3456CCF-23B7-C8C1-3AA4-366AFC1DE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38400"/>
            <a:ext cx="10515600" cy="3738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4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D75"/>
          </a:solidFill>
          <a:latin typeface="GOTHAM-MEDIUM" panose="0200060404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97/HEP.000000000000076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97/HEP.0000000000000768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97/HEP.000000000000076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97/HEP.000000000000076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97/HEP.000000000000076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97/HEP.000000000000076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BE9C9-A200-B6F8-B11F-AF0D76EF2252}"/>
              </a:ext>
            </a:extLst>
          </p:cNvPr>
          <p:cNvSpPr txBox="1">
            <a:spLocks/>
          </p:cNvSpPr>
          <p:nvPr/>
        </p:nvSpPr>
        <p:spPr>
          <a:xfrm>
            <a:off x="329013" y="2712508"/>
            <a:ext cx="8192482" cy="1579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3D75"/>
                </a:solidFill>
                <a:latin typeface="GOTHAM-MEDIUM" panose="02000604040000020004" pitchFamily="2" charset="0"/>
                <a:ea typeface="+mj-ea"/>
                <a:cs typeface="+mj-cs"/>
              </a:defRPr>
            </a:lvl1pPr>
          </a:lstStyle>
          <a:p>
            <a:r>
              <a:rPr lang="en-US" sz="6000" dirty="0"/>
              <a:t>Obesity Medications for reducing Hepatic decompensation in MASH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17BB80-425C-EC4F-F135-577DA11F835A}"/>
              </a:ext>
            </a:extLst>
          </p:cNvPr>
          <p:cNvSpPr txBox="1"/>
          <p:nvPr/>
        </p:nvSpPr>
        <p:spPr>
          <a:xfrm>
            <a:off x="8722913" y="3145099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GOTHAM-MEDIUM" panose="02000604040000020004" pitchFamily="2" charset="0"/>
              </a:rPr>
              <a:t>Original Article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A7D0FD-20B4-E41E-8B97-0E903B9B42B9}"/>
              </a:ext>
            </a:extLst>
          </p:cNvPr>
          <p:cNvSpPr txBox="1"/>
          <p:nvPr/>
        </p:nvSpPr>
        <p:spPr>
          <a:xfrm>
            <a:off x="8742951" y="5272443"/>
            <a:ext cx="197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GOTHAM-MEDIUM" panose="02000604040000020004" pitchFamily="2" charset="0"/>
              </a:rPr>
              <a:t>EBGI Summary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576477-7627-C84D-3AE2-3EDFBF5D74C6}"/>
              </a:ext>
            </a:extLst>
          </p:cNvPr>
          <p:cNvSpPr/>
          <p:nvPr/>
        </p:nvSpPr>
        <p:spPr>
          <a:xfrm>
            <a:off x="9046363" y="1773499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GOTHAM-MEDIUM" panose="02000604040000020004" pitchFamily="2" charset="0"/>
              </a:rPr>
              <a:t>QR Code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F93AA0-B0D6-A05E-BA9E-6885C7F52FBA}"/>
              </a:ext>
            </a:extLst>
          </p:cNvPr>
          <p:cNvSpPr/>
          <p:nvPr/>
        </p:nvSpPr>
        <p:spPr>
          <a:xfrm>
            <a:off x="9046363" y="3900843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GOTHAM-MEDIUM" panose="02000604040000020004" pitchFamily="2" charset="0"/>
              </a:rPr>
              <a:t>QR Code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6CFD94-C561-E58A-0C06-1732F1F54A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2853" y="1572945"/>
            <a:ext cx="1642098" cy="16420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163AD93-EE86-A143-5E81-9493764749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4592" y="3566435"/>
            <a:ext cx="1718620" cy="17186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F1F7552-34F0-78AC-E284-A0098635DE78}"/>
              </a:ext>
            </a:extLst>
          </p:cNvPr>
          <p:cNvSpPr txBox="1"/>
          <p:nvPr/>
        </p:nvSpPr>
        <p:spPr>
          <a:xfrm>
            <a:off x="476609" y="4356734"/>
            <a:ext cx="745969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ffectLst/>
                <a:latin typeface="Gotham"/>
                <a:cs typeface="Calibri" panose="020F0502020204030204" pitchFamily="34" charset="0"/>
              </a:rPr>
              <a:t>Article covered: </a:t>
            </a:r>
            <a:r>
              <a:rPr lang="en-US" dirty="0">
                <a:latin typeface="Gotham"/>
              </a:rPr>
              <a:t>Engström A, </a:t>
            </a:r>
            <a:r>
              <a:rPr lang="en-US" dirty="0" err="1">
                <a:latin typeface="Gotham"/>
              </a:rPr>
              <a:t>Wintzell</a:t>
            </a:r>
            <a:r>
              <a:rPr lang="en-US" dirty="0">
                <a:latin typeface="Gotham"/>
              </a:rPr>
              <a:t> V, Melbye M, et al. Association of glucagon-like peptide-1 receptor agonists with serious liver events among patients with type 2 diabetes: A Scandinavian cohort study. Hepatology. 2024 Jun 1;79(6):1401-1411 </a:t>
            </a:r>
          </a:p>
          <a:p>
            <a:endParaRPr lang="en-US" dirty="0">
              <a:latin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314081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AFDA1-A25F-D2B1-AF45-16D3F7618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7E828-8F87-A0E1-3F34-40F9EABD6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800" kern="1200" dirty="0">
                <a:latin typeface="Gotham" panose="02000504050000020004"/>
                <a:ea typeface="+mn-ea"/>
                <a:cs typeface="+mn-cs"/>
              </a:rPr>
              <a:t>Most patients on GLP-1 receptor agonists got Liraglutide PO, which hasn’t shown the weight loss impact of Semaglutide</a:t>
            </a:r>
            <a:endParaRPr lang="en-US" sz="2800" dirty="0">
              <a:latin typeface="Gotham" panose="02000504050000020004"/>
            </a:endParaRP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800" kern="1200" dirty="0">
                <a:latin typeface="Gotham" panose="02000504050000020004"/>
                <a:ea typeface="+mn-ea"/>
                <a:cs typeface="+mn-cs"/>
              </a:rPr>
              <a:t>There was no assessment of MASH/MASLD at baseline or changes in weight over time 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800" kern="1200" dirty="0">
                <a:latin typeface="Gotham" panose="02000504050000020004"/>
                <a:ea typeface="+mn-ea"/>
                <a:cs typeface="+mn-cs"/>
              </a:rPr>
              <a:t>Fewer than 1% of patients had confirmed MASH/MASLD during study inception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800" kern="1200" dirty="0">
                <a:latin typeface="Gotham" panose="02000504050000020004"/>
                <a:ea typeface="+mn-ea"/>
                <a:cs typeface="+mn-cs"/>
              </a:rPr>
              <a:t>This study was limited to patients with Type 2 DM; the ideal population would be patients with MASH.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7E1603-5D86-38A5-2B9B-9A07000AC9C1}"/>
              </a:ext>
            </a:extLst>
          </p:cNvPr>
          <p:cNvSpPr txBox="1"/>
          <p:nvPr/>
        </p:nvSpPr>
        <p:spPr>
          <a:xfrm>
            <a:off x="11141711" y="6536031"/>
            <a:ext cx="10502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References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0802BD-EE92-C0F5-CC78-106C8631EA3C}"/>
              </a:ext>
            </a:extLst>
          </p:cNvPr>
          <p:cNvSpPr txBox="1"/>
          <p:nvPr/>
        </p:nvSpPr>
        <p:spPr>
          <a:xfrm>
            <a:off x="3875636" y="6176962"/>
            <a:ext cx="6954253" cy="63094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Yeh, J. G., &amp; Newsome, P. N. (2024). Association of glucagon-like peptide-1 receptor agonists with serious liver events among patients with type 2 diabetes: A Scandinavian cohort study. Hepatology (Baltimore, Md.), 79(6), 1255–1257. 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https://doi.org/10.1097/HEP.0000000000000768</a:t>
            </a:r>
            <a:endParaRPr lang="en-US" sz="700" dirty="0">
              <a:solidFill>
                <a:srgbClr val="002060"/>
              </a:solidFill>
              <a:latin typeface="Gotham" panose="02000504050000020004"/>
            </a:endParaRPr>
          </a:p>
          <a:p>
            <a:endParaRPr lang="en-US" sz="700" dirty="0">
              <a:solidFill>
                <a:srgbClr val="002060"/>
              </a:solidFill>
              <a:latin typeface="Gotham" panose="02000504050000020004"/>
            </a:endParaRPr>
          </a:p>
          <a:p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Schoenfeld, P. (2024, April 23). How effective are obesity medications for reducing hepatic decompensation in Nash?. American College of Gastroenterology. https://</a:t>
            </a:r>
            <a:r>
              <a:rPr lang="en-US" sz="700" dirty="0" err="1">
                <a:solidFill>
                  <a:srgbClr val="002060"/>
                </a:solidFill>
                <a:latin typeface="Gotham" panose="02000504050000020004"/>
              </a:rPr>
              <a:t>gi.org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/journals-publications/</a:t>
            </a:r>
            <a:r>
              <a:rPr lang="en-US" sz="700" dirty="0" err="1">
                <a:solidFill>
                  <a:srgbClr val="002060"/>
                </a:solidFill>
                <a:latin typeface="Gotham" panose="02000504050000020004"/>
              </a:rPr>
              <a:t>ebgi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/schoenfeld2_april2024</a:t>
            </a:r>
            <a:r>
              <a:rPr lang="en-US" sz="700" dirty="0">
                <a:solidFill>
                  <a:srgbClr val="002060"/>
                </a:solidFill>
                <a:effectLst/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681290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A7FC7-4099-EFA5-FC93-423E71C75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How Should We Apply This to Our Practice?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1CDB1-498E-F08D-128F-7D36861EC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PR" sz="2800" dirty="0">
                <a:latin typeface="Gotham" panose="02000504050000020004"/>
              </a:rPr>
              <a:t>How do we remain conscientious about medication coverage, availability and costs for our patients?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PR" sz="2800" dirty="0">
                <a:latin typeface="Gotham" panose="02000504050000020004"/>
              </a:rPr>
              <a:t>What can we do to aid patients in medication adherence and limit side effects that might push them towards discontinuing the medication too soon?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PR" sz="2800" dirty="0">
                <a:latin typeface="Gotham" panose="02000504050000020004"/>
              </a:rPr>
              <a:t>What dietary and lifestyle recommendations can we offer?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9AE866-0279-BF2E-90A2-9F979F40DE8F}"/>
              </a:ext>
            </a:extLst>
          </p:cNvPr>
          <p:cNvSpPr txBox="1"/>
          <p:nvPr/>
        </p:nvSpPr>
        <p:spPr>
          <a:xfrm>
            <a:off x="11141711" y="6536031"/>
            <a:ext cx="10502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823281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D89CF-F25D-9B4B-433E-8CB4FAA69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A3879-2969-9D1E-149A-6B782B318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343" y="2434590"/>
            <a:ext cx="11430000" cy="3742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200" dirty="0"/>
          </a:p>
          <a:p>
            <a:pPr marL="0" indent="0">
              <a:buNone/>
            </a:pPr>
            <a:r>
              <a:rPr lang="en-US" sz="4200" dirty="0"/>
              <a:t>Is use of GLP-1 receptor agonists use associated with reduced risk of serious liver end points in patients with MASH?</a:t>
            </a:r>
          </a:p>
        </p:txBody>
      </p:sp>
    </p:spTree>
    <p:extLst>
      <p:ext uri="{BB962C8B-B14F-4D97-AF65-F5344CB8AC3E}">
        <p14:creationId xmlns:p14="http://schemas.microsoft.com/office/powerpoint/2010/main" val="34489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47602-7B80-BAAC-740D-BA43EB6D1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A1437-13AB-A790-0142-7DBCAABE4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8773"/>
            <a:ext cx="10515600" cy="3742372"/>
          </a:xfrm>
        </p:spPr>
        <p:txBody>
          <a:bodyPr/>
          <a:lstStyle/>
          <a:p>
            <a:r>
              <a:rPr lang="en-US" dirty="0"/>
              <a:t>MASLD is a leading cause of cirrhosis and an important cause of hepatocellular carcinoma</a:t>
            </a:r>
          </a:p>
          <a:p>
            <a:r>
              <a:rPr lang="en-US" dirty="0"/>
              <a:t>Patients with MASLD and diabetes are at increased risk of complications and mortality has increased over the last decade</a:t>
            </a:r>
          </a:p>
          <a:p>
            <a:r>
              <a:rPr lang="en-US" dirty="0"/>
              <a:t>In clinical trials, GLP-1s have shown improvement in liver markers, resolution of steatohepatitis and delayed progression of fibrosis but data on hepatic endpoints remain unclear.</a:t>
            </a:r>
          </a:p>
          <a:p>
            <a:r>
              <a:rPr lang="en-US" dirty="0"/>
              <a:t>This study evaluates hepatic endpoints in patients taking GLP-1s</a:t>
            </a:r>
          </a:p>
        </p:txBody>
      </p:sp>
    </p:spTree>
    <p:extLst>
      <p:ext uri="{BB962C8B-B14F-4D97-AF65-F5344CB8AC3E}">
        <p14:creationId xmlns:p14="http://schemas.microsoft.com/office/powerpoint/2010/main" val="198370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A384E-EF92-CD61-9E8D-07BD89082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96" y="1519621"/>
            <a:ext cx="10515600" cy="819151"/>
          </a:xfrm>
        </p:spPr>
        <p:txBody>
          <a:bodyPr/>
          <a:lstStyle/>
          <a:p>
            <a:r>
              <a:rPr lang="en-US" dirty="0"/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8A65C-307C-489B-9EB9-59513F293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385" y="2386681"/>
            <a:ext cx="7171944" cy="3742372"/>
          </a:xfrm>
        </p:spPr>
        <p:txBody>
          <a:bodyPr/>
          <a:lstStyle/>
          <a:p>
            <a:r>
              <a:rPr lang="en-US" dirty="0"/>
              <a:t>Design: Cohort study with active-comparator new-user design</a:t>
            </a:r>
          </a:p>
          <a:p>
            <a:r>
              <a:rPr lang="en-US" dirty="0"/>
              <a:t>Setting: Nationwide health and administrative registers in Sweden, Denmark and Norway from January 2007 – December 2020</a:t>
            </a:r>
          </a:p>
          <a:p>
            <a:r>
              <a:rPr lang="en-US" dirty="0"/>
              <a:t>Patients: 91,479 new GLP-1 and 244,004 new DPP-4 users</a:t>
            </a:r>
          </a:p>
        </p:txBody>
      </p:sp>
      <p:pic>
        <p:nvPicPr>
          <p:cNvPr id="11" name="Picture 10" descr="A diagram of a patient's health&#10;&#10;Description automatically generated">
            <a:extLst>
              <a:ext uri="{FF2B5EF4-FFF2-40B4-BE49-F238E27FC236}">
                <a16:creationId xmlns:a16="http://schemas.microsoft.com/office/drawing/2014/main" id="{C3F7F0D4-20CB-AF44-4C95-AF05F6734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752" y="1924821"/>
            <a:ext cx="4649920" cy="374237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7860302-E288-F1FB-6B7A-5782277D432A}"/>
              </a:ext>
            </a:extLst>
          </p:cNvPr>
          <p:cNvSpPr txBox="1"/>
          <p:nvPr/>
        </p:nvSpPr>
        <p:spPr>
          <a:xfrm>
            <a:off x="3875636" y="6176962"/>
            <a:ext cx="6954253" cy="63094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Yeh, J. G., &amp; Newsome, P. N. (2024). Association of glucagon-like peptide-1 receptor agonists with serious liver events among patients with type 2 diabetes: A Scandinavian cohort study. Hepatology (Baltimore, Md.), 79(6), 1255–1257. 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https://doi.org/10.1097/HEP.0000000000000768</a:t>
            </a:r>
            <a:endParaRPr lang="en-US" sz="700" dirty="0">
              <a:solidFill>
                <a:srgbClr val="002060"/>
              </a:solidFill>
              <a:latin typeface="Gotham" panose="02000504050000020004"/>
            </a:endParaRPr>
          </a:p>
          <a:p>
            <a:endParaRPr lang="en-US" sz="700" dirty="0">
              <a:solidFill>
                <a:srgbClr val="002060"/>
              </a:solidFill>
              <a:latin typeface="Gotham" panose="02000504050000020004"/>
            </a:endParaRPr>
          </a:p>
          <a:p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Schoenfeld, P. (2024, April 23). How effective are obesity medications for reducing hepatic decompensation in Nash?. American College of Gastroenterology. https://</a:t>
            </a:r>
            <a:r>
              <a:rPr lang="en-US" sz="700" dirty="0" err="1">
                <a:solidFill>
                  <a:srgbClr val="002060"/>
                </a:solidFill>
                <a:latin typeface="Gotham" panose="02000504050000020004"/>
              </a:rPr>
              <a:t>gi.org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/journals-publications/</a:t>
            </a:r>
            <a:r>
              <a:rPr lang="en-US" sz="700" dirty="0" err="1">
                <a:solidFill>
                  <a:srgbClr val="002060"/>
                </a:solidFill>
                <a:latin typeface="Gotham" panose="02000504050000020004"/>
              </a:rPr>
              <a:t>ebgi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/schoenfeld2_april2024</a:t>
            </a:r>
            <a:r>
              <a:rPr lang="en-US" sz="700" dirty="0">
                <a:solidFill>
                  <a:srgbClr val="002060"/>
                </a:solidFill>
                <a:effectLst/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2897676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DBDF9-4C32-3CFB-C65D-74E87338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1D813-ACB6-CC0B-DF54-BEC4257AB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use of GLP-1 receptor agonist or DPP4 inhibitor between 2007 and December 2020.</a:t>
            </a:r>
          </a:p>
          <a:p>
            <a:r>
              <a:rPr lang="en-US" dirty="0"/>
              <a:t>Follow-up from treatment initiation until first occurrence of: </a:t>
            </a:r>
          </a:p>
          <a:p>
            <a:pPr lvl="1"/>
            <a:r>
              <a:rPr lang="en-US" dirty="0"/>
              <a:t>Emigration, </a:t>
            </a:r>
          </a:p>
          <a:p>
            <a:pPr lvl="1"/>
            <a:r>
              <a:rPr lang="en-US" dirty="0"/>
              <a:t>Death, </a:t>
            </a:r>
          </a:p>
          <a:p>
            <a:pPr lvl="1"/>
            <a:r>
              <a:rPr lang="en-US" dirty="0"/>
              <a:t>Initiation of GLP-1 for patients who entered the study with DPP4 or vice versa,</a:t>
            </a:r>
          </a:p>
          <a:p>
            <a:pPr lvl="1"/>
            <a:r>
              <a:rPr lang="en-US" dirty="0"/>
              <a:t>End of study period or </a:t>
            </a:r>
          </a:p>
          <a:p>
            <a:pPr lvl="1"/>
            <a:r>
              <a:rPr lang="en-US" dirty="0"/>
              <a:t>Occurrence of study outcome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94AF51-AFA8-0C45-B0A4-E8A91116C609}"/>
              </a:ext>
            </a:extLst>
          </p:cNvPr>
          <p:cNvSpPr txBox="1"/>
          <p:nvPr/>
        </p:nvSpPr>
        <p:spPr>
          <a:xfrm>
            <a:off x="3875636" y="6176962"/>
            <a:ext cx="6954253" cy="63094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Yeh, J. G., &amp; Newsome, P. N. (2024). Association of glucagon-like peptide-1 receptor agonists with serious liver events among patients with type 2 diabetes: A Scandinavian cohort study. Hepatology (Baltimore, Md.), 79(6), 1255–1257. 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https://doi.org/10.1097/HEP.0000000000000768</a:t>
            </a:r>
            <a:endParaRPr lang="en-US" sz="700" dirty="0">
              <a:solidFill>
                <a:srgbClr val="002060"/>
              </a:solidFill>
              <a:latin typeface="Gotham" panose="02000504050000020004"/>
            </a:endParaRPr>
          </a:p>
          <a:p>
            <a:endParaRPr lang="en-US" sz="700" dirty="0">
              <a:solidFill>
                <a:srgbClr val="002060"/>
              </a:solidFill>
              <a:latin typeface="Gotham" panose="02000504050000020004"/>
            </a:endParaRPr>
          </a:p>
          <a:p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Schoenfeld, P. (2024, April 23). How effective are obesity medications for reducing hepatic decompensation in Nash?. American College of Gastroenterology. https://</a:t>
            </a:r>
            <a:r>
              <a:rPr lang="en-US" sz="700" dirty="0" err="1">
                <a:solidFill>
                  <a:srgbClr val="002060"/>
                </a:solidFill>
                <a:latin typeface="Gotham" panose="02000504050000020004"/>
              </a:rPr>
              <a:t>gi.org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/journals-publications/</a:t>
            </a:r>
            <a:r>
              <a:rPr lang="en-US" sz="700" dirty="0" err="1">
                <a:solidFill>
                  <a:srgbClr val="002060"/>
                </a:solidFill>
                <a:latin typeface="Gotham" panose="02000504050000020004"/>
              </a:rPr>
              <a:t>ebgi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/schoenfeld2_april2024</a:t>
            </a:r>
            <a:r>
              <a:rPr lang="en-US" sz="700" dirty="0">
                <a:solidFill>
                  <a:srgbClr val="002060"/>
                </a:solidFill>
                <a:effectLst/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689491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F5918-6EB7-3942-DEEB-4277F34D0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&amp;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E0057-E2C2-4DA5-B7A5-11F981956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Primary endpoint: Composite serious liver events including</a:t>
            </a:r>
          </a:p>
          <a:p>
            <a:pPr lvl="1"/>
            <a:r>
              <a:rPr lang="en-US" dirty="0"/>
              <a:t>Compensated and decompensated cirrhosis, and</a:t>
            </a:r>
          </a:p>
          <a:p>
            <a:pPr lvl="1"/>
            <a:r>
              <a:rPr lang="en-US" dirty="0"/>
              <a:t>Hepatocellular carcinoma</a:t>
            </a:r>
          </a:p>
          <a:p>
            <a:pPr marL="0" indent="0">
              <a:buNone/>
            </a:pPr>
            <a:r>
              <a:rPr lang="en-US" dirty="0"/>
              <a:t>Secondary endpoints included</a:t>
            </a:r>
          </a:p>
          <a:p>
            <a:pPr lvl="1"/>
            <a:r>
              <a:rPr lang="en-US" dirty="0"/>
              <a:t>Compensated and decompensated cirrhosis</a:t>
            </a:r>
          </a:p>
          <a:p>
            <a:pPr lvl="1"/>
            <a:r>
              <a:rPr lang="en-US" dirty="0"/>
              <a:t>Hepatocellular carcinoma</a:t>
            </a:r>
          </a:p>
          <a:p>
            <a:pPr marL="0" indent="0">
              <a:buNone/>
            </a:pPr>
            <a:r>
              <a:rPr lang="en-US" sz="2200" dirty="0"/>
              <a:t>Compensated and decompensated cirrhosis include liver cirrhosis, esophageal varices with or without bleeding, hepatorenal syndrome, portal hypertension, liver failure, and liver transplantation.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1627F9-6440-9259-B921-BF2AB0BCC559}"/>
              </a:ext>
            </a:extLst>
          </p:cNvPr>
          <p:cNvSpPr txBox="1"/>
          <p:nvPr/>
        </p:nvSpPr>
        <p:spPr>
          <a:xfrm>
            <a:off x="3865245" y="6176962"/>
            <a:ext cx="6954253" cy="63094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Yeh, J. G., &amp; Newsome, P. N. (2024). Association of glucagon-like peptide-1 receptor agonists with serious liver events among patients with type 2 diabetes: A Scandinavian cohort study. Hepatology (Baltimore, Md.), 79(6), 1255–1257. 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https://doi.org/10.1097/HEP.0000000000000768</a:t>
            </a:r>
            <a:endParaRPr lang="en-US" sz="700" dirty="0">
              <a:solidFill>
                <a:srgbClr val="002060"/>
              </a:solidFill>
              <a:latin typeface="Gotham" panose="02000504050000020004"/>
            </a:endParaRPr>
          </a:p>
          <a:p>
            <a:endParaRPr lang="en-US" sz="700" dirty="0">
              <a:solidFill>
                <a:srgbClr val="002060"/>
              </a:solidFill>
              <a:latin typeface="Gotham" panose="02000504050000020004"/>
            </a:endParaRPr>
          </a:p>
          <a:p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Schoenfeld, P. (2024, April 23). How effective are obesity medications for reducing hepatic decompensation in Nash?. American College of Gastroenterology. https://</a:t>
            </a:r>
            <a:r>
              <a:rPr lang="en-US" sz="700" dirty="0" err="1">
                <a:solidFill>
                  <a:srgbClr val="002060"/>
                </a:solidFill>
                <a:latin typeface="Gotham" panose="02000504050000020004"/>
              </a:rPr>
              <a:t>gi.org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/journals-publications/</a:t>
            </a:r>
            <a:r>
              <a:rPr lang="en-US" sz="700" dirty="0" err="1">
                <a:solidFill>
                  <a:srgbClr val="002060"/>
                </a:solidFill>
                <a:latin typeface="Gotham" panose="02000504050000020004"/>
              </a:rPr>
              <a:t>ebgi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/schoenfeld2_april2024</a:t>
            </a:r>
            <a:r>
              <a:rPr lang="en-US" sz="700" dirty="0">
                <a:solidFill>
                  <a:srgbClr val="002060"/>
                </a:solidFill>
                <a:effectLst/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2336810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66A4C-EFA8-2790-0325-C7C39DE1D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46" y="1303962"/>
            <a:ext cx="10515600" cy="819151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7DC82-CA26-FADB-0888-B3C2E2772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287" y="2045475"/>
            <a:ext cx="10626306" cy="3838189"/>
          </a:xfrm>
        </p:spPr>
        <p:txBody>
          <a:bodyPr>
            <a:noAutofit/>
          </a:bodyPr>
          <a:lstStyle/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PR" sz="2100" dirty="0">
                <a:latin typeface="Gotham" panose="02000504050000020004"/>
              </a:rPr>
              <a:t>Patients had a mean age of 62 years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PR" sz="2100" dirty="0">
                <a:latin typeface="Gotham" panose="02000504050000020004"/>
              </a:rPr>
              <a:t>Mean follow up time was 3-3.6yrs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100" kern="1200" dirty="0">
                <a:latin typeface="Gotham" panose="02000504050000020004"/>
                <a:ea typeface="+mn-ea"/>
                <a:cs typeface="+mn-cs"/>
              </a:rPr>
              <a:t>0.6% of the patients had already been diagnosed with NASH/NAFLD at study inception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100" kern="1200" dirty="0">
                <a:latin typeface="Gotham" panose="02000504050000020004"/>
                <a:ea typeface="+mn-ea"/>
                <a:cs typeface="+mn-cs"/>
              </a:rPr>
              <a:t>91,479 patients were new users of GLP-1 agonists 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Gotham" panose="02000504050000020004"/>
              </a:rPr>
              <a:t>81% used Oral Liraglutide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Gotham" panose="02000504050000020004"/>
              </a:rPr>
              <a:t>4% used Subcutaneous Semaglutide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100" kern="1200" dirty="0">
                <a:latin typeface="Gotham" panose="02000504050000020004"/>
                <a:ea typeface="+mn-ea"/>
                <a:cs typeface="+mn-cs"/>
              </a:rPr>
              <a:t>21%  of new GLP1 receptor agonists users also a carried a diagnosis of obesity 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100" kern="1200" dirty="0">
                <a:latin typeface="Gotham" panose="02000504050000020004"/>
                <a:ea typeface="+mn-ea"/>
                <a:cs typeface="+mn-cs"/>
              </a:rPr>
              <a:t>244,004 patients were new users  of DPP4 inhibitors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Gotham" panose="02000504050000020004"/>
              </a:rPr>
              <a:t>73% of patients used Sitagliptin</a:t>
            </a:r>
            <a:endParaRPr lang="en-US" sz="2100" kern="1200" dirty="0">
              <a:latin typeface="Gotham" panose="02000504050000020004"/>
              <a:ea typeface="+mn-ea"/>
              <a:cs typeface="+mn-cs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100" kern="1200" dirty="0">
                <a:latin typeface="Gotham" panose="02000504050000020004"/>
                <a:ea typeface="+mn-ea"/>
                <a:cs typeface="+mn-cs"/>
              </a:rPr>
              <a:t>8.4% of new DPP4 inhibitor users  also carried a diagnosis of obesity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A2A425-56AB-1604-C40B-E0ED22F91EB2}"/>
              </a:ext>
            </a:extLst>
          </p:cNvPr>
          <p:cNvSpPr txBox="1"/>
          <p:nvPr/>
        </p:nvSpPr>
        <p:spPr>
          <a:xfrm>
            <a:off x="3875636" y="6176962"/>
            <a:ext cx="6954253" cy="63094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Yeh, J. G., &amp; Newsome, P. N. (2024). Association of glucagon-like peptide-1 receptor agonists with serious liver events among patients with type 2 diabetes: A Scandinavian cohort study. Hepatology (Baltimore, Md.), 79(6), 1255–1257. 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https://doi.org/10.1097/HEP.0000000000000768</a:t>
            </a:r>
            <a:endParaRPr lang="en-US" sz="700" dirty="0">
              <a:solidFill>
                <a:srgbClr val="002060"/>
              </a:solidFill>
              <a:latin typeface="Gotham" panose="02000504050000020004"/>
            </a:endParaRPr>
          </a:p>
          <a:p>
            <a:endParaRPr lang="en-US" sz="700" dirty="0">
              <a:solidFill>
                <a:srgbClr val="002060"/>
              </a:solidFill>
              <a:latin typeface="Gotham" panose="02000504050000020004"/>
            </a:endParaRPr>
          </a:p>
          <a:p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Schoenfeld, P. (2024, April 23). How effective are obesity medications for reducing hepatic decompensation in Nash?. American College of Gastroenterology. https://</a:t>
            </a:r>
            <a:r>
              <a:rPr lang="en-US" sz="700" dirty="0" err="1">
                <a:solidFill>
                  <a:srgbClr val="002060"/>
                </a:solidFill>
                <a:latin typeface="Gotham" panose="02000504050000020004"/>
              </a:rPr>
              <a:t>gi.org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/journals-publications/</a:t>
            </a:r>
            <a:r>
              <a:rPr lang="en-US" sz="700" dirty="0" err="1">
                <a:solidFill>
                  <a:srgbClr val="002060"/>
                </a:solidFill>
                <a:latin typeface="Gotham" panose="02000504050000020004"/>
              </a:rPr>
              <a:t>ebgi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/schoenfeld2_april2024</a:t>
            </a:r>
            <a:r>
              <a:rPr lang="en-US" sz="700" dirty="0">
                <a:solidFill>
                  <a:srgbClr val="002060"/>
                </a:solidFill>
                <a:effectLst/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2576425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6A654-3F51-395E-A1A2-3B040259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3A3D69A-D6C2-EBBC-CD1C-672D692956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4527414"/>
              </p:ext>
            </p:extLst>
          </p:nvPr>
        </p:nvGraphicFramePr>
        <p:xfrm>
          <a:off x="1350818" y="2119746"/>
          <a:ext cx="9684327" cy="3904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2615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BCA69-48AE-B1F2-AAC8-03C55576F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Study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F02F7-4812-8840-B631-3F1B65120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Gotham" panose="02000504050000020004"/>
              </a:rPr>
              <a:t>GLP-1 receptor agonists users had 16.9 serious liver events per 10,000 person years</a:t>
            </a:r>
            <a:endParaRPr lang="en-US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Gotham" panose="02000504050000020004"/>
              </a:rPr>
              <a:t>DPP4 inhibitor users had 19.1 serious liver events per 10,000 person years </a:t>
            </a:r>
            <a:endParaRPr lang="en-US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Gotham" panose="02000504050000020004"/>
                <a:ea typeface="+mn-ea"/>
                <a:cs typeface="+mn-cs"/>
              </a:rPr>
              <a:t>GLP-1 receptor agonists users had less compensated or decompensated cirrhosis compared to those on DPP4 inhibitors (</a:t>
            </a:r>
            <a:r>
              <a:rPr lang="en-US" sz="2800" dirty="0" err="1">
                <a:latin typeface="Gotham" panose="02000504050000020004"/>
                <a:ea typeface="+mn-ea"/>
                <a:cs typeface="+mn-cs"/>
              </a:rPr>
              <a:t>aHR</a:t>
            </a:r>
            <a:r>
              <a:rPr lang="en-US" sz="2800" dirty="0">
                <a:latin typeface="Gotham" panose="02000504050000020004"/>
                <a:ea typeface="+mn-ea"/>
                <a:cs typeface="+mn-cs"/>
              </a:rPr>
              <a:t> 0.85; 95% CIs 0.75-0.97)</a:t>
            </a:r>
            <a:endParaRPr lang="en-US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Gotham" panose="02000504050000020004"/>
                <a:ea typeface="+mn-ea"/>
                <a:cs typeface="+mn-cs"/>
              </a:rPr>
              <a:t>There was no difference in HCC was shown between groups</a:t>
            </a:r>
            <a:endParaRPr lang="en-US" sz="2800" dirty="0">
              <a:latin typeface="Gotham" panose="0200050405000002000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Gotham" panose="02000504050000020004"/>
              </a:rPr>
              <a:t>In this observational study, patients with Type 2 DM who were treated with GLP-1 receptor agonists were less likely to develop serious liver events compared to patients receiving DPP4 inhibitors (</a:t>
            </a:r>
            <a:r>
              <a:rPr lang="en-US" sz="2800" dirty="0" err="1">
                <a:latin typeface="Gotham" panose="02000504050000020004"/>
              </a:rPr>
              <a:t>aHR</a:t>
            </a:r>
            <a:r>
              <a:rPr lang="en-US" sz="2800" dirty="0">
                <a:latin typeface="Gotham" panose="02000504050000020004"/>
              </a:rPr>
              <a:t> 0.85; 95% CIs 0.75-0.97).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7EDC1A-1A39-F6B3-C5FD-D45694C8D497}"/>
              </a:ext>
            </a:extLst>
          </p:cNvPr>
          <p:cNvSpPr txBox="1"/>
          <p:nvPr/>
        </p:nvSpPr>
        <p:spPr>
          <a:xfrm>
            <a:off x="11141711" y="6536031"/>
            <a:ext cx="10502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References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F88090-FA2E-2B80-ECC6-A389A4F0F946}"/>
              </a:ext>
            </a:extLst>
          </p:cNvPr>
          <p:cNvSpPr txBox="1"/>
          <p:nvPr/>
        </p:nvSpPr>
        <p:spPr>
          <a:xfrm>
            <a:off x="3875636" y="6176962"/>
            <a:ext cx="6954253" cy="63094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Yeh, J. G., &amp; Newsome, P. N. (2024). Association of glucagon-like peptide-1 receptor agonists with serious liver events among patients with type 2 diabetes: A Scandinavian cohort study. Hepatology (Baltimore, Md.), 79(6), 1255–1257. 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https://doi.org/10.1097/HEP.0000000000000768</a:t>
            </a:r>
            <a:endParaRPr lang="en-US" sz="700" dirty="0">
              <a:solidFill>
                <a:srgbClr val="002060"/>
              </a:solidFill>
              <a:latin typeface="Gotham" panose="02000504050000020004"/>
            </a:endParaRPr>
          </a:p>
          <a:p>
            <a:endParaRPr lang="en-US" sz="700" dirty="0">
              <a:solidFill>
                <a:srgbClr val="002060"/>
              </a:solidFill>
              <a:latin typeface="Gotham" panose="02000504050000020004"/>
            </a:endParaRPr>
          </a:p>
          <a:p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Schoenfeld, P. (2024, April 23). How effective are obesity medications for reducing hepatic decompensation in Nash?. American College of Gastroenterology. https://</a:t>
            </a:r>
            <a:r>
              <a:rPr lang="en-US" sz="700" dirty="0" err="1">
                <a:solidFill>
                  <a:srgbClr val="002060"/>
                </a:solidFill>
                <a:latin typeface="Gotham" panose="02000504050000020004"/>
              </a:rPr>
              <a:t>gi.org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/journals-publications/</a:t>
            </a:r>
            <a:r>
              <a:rPr lang="en-US" sz="700" dirty="0" err="1">
                <a:solidFill>
                  <a:srgbClr val="002060"/>
                </a:solidFill>
                <a:latin typeface="Gotham" panose="02000504050000020004"/>
              </a:rPr>
              <a:t>ebgi</a:t>
            </a:r>
            <a:r>
              <a:rPr lang="en-US" sz="700" dirty="0">
                <a:solidFill>
                  <a:srgbClr val="002060"/>
                </a:solidFill>
                <a:latin typeface="Gotham" panose="02000504050000020004"/>
              </a:rPr>
              <a:t>/schoenfeld2_april2024</a:t>
            </a:r>
            <a:r>
              <a:rPr lang="en-US" sz="700" dirty="0">
                <a:solidFill>
                  <a:srgbClr val="002060"/>
                </a:solidFill>
                <a:effectLst/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21375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9" id="{4DACA1F8-9C4C-5742-A5B0-E3FEB4B09FA3}" vid="{04ECDA4A-D5FC-3945-A844-6F4A617F54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89989C00854440814EE6586A2E4C2B" ma:contentTypeVersion="18" ma:contentTypeDescription="Create a new document." ma:contentTypeScope="" ma:versionID="87758759d05e06cc80316d67ce6cee17">
  <xsd:schema xmlns:xsd="http://www.w3.org/2001/XMLSchema" xmlns:xs="http://www.w3.org/2001/XMLSchema" xmlns:p="http://schemas.microsoft.com/office/2006/metadata/properties" xmlns:ns2="b760192c-e533-4338-b0f9-1ff3998d6e3e" xmlns:ns3="8bd30ee2-4746-4efb-9d1c-b787e94acd8d" targetNamespace="http://schemas.microsoft.com/office/2006/metadata/properties" ma:root="true" ma:fieldsID="5b24c507c78746a2e00c63fdff154261" ns2:_="" ns3:_="">
    <xsd:import namespace="b760192c-e533-4338-b0f9-1ff3998d6e3e"/>
    <xsd:import namespace="8bd30ee2-4746-4efb-9d1c-b787e94acd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60192c-e533-4338-b0f9-1ff3998d6e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d7ea3aa-744b-45d6-b40f-39600c655c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30ee2-4746-4efb-9d1c-b787e94acd8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dd53964-afd9-4525-91bb-182c538c8232}" ma:internalName="TaxCatchAll" ma:showField="CatchAllData" ma:web="8bd30ee2-4746-4efb-9d1c-b787e94acd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60192c-e533-4338-b0f9-1ff3998d6e3e">
      <Terms xmlns="http://schemas.microsoft.com/office/infopath/2007/PartnerControls"/>
    </lcf76f155ced4ddcb4097134ff3c332f>
    <TaxCatchAll xmlns="8bd30ee2-4746-4efb-9d1c-b787e94acd8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B7D4A8-7800-48F6-AB2B-9FC8643DB2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60192c-e533-4338-b0f9-1ff3998d6e3e"/>
    <ds:schemaRef ds:uri="8bd30ee2-4746-4efb-9d1c-b787e94acd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763359-2752-4C51-A7E0-F2DEC7312C20}">
  <ds:schemaRefs>
    <ds:schemaRef ds:uri="http://schemas.microsoft.com/office/2006/metadata/properties"/>
    <ds:schemaRef ds:uri="http://schemas.microsoft.com/office/infopath/2007/PartnerControls"/>
    <ds:schemaRef ds:uri="b760192c-e533-4338-b0f9-1ff3998d6e3e"/>
    <ds:schemaRef ds:uri="8bd30ee2-4746-4efb-9d1c-b787e94acd8d"/>
  </ds:schemaRefs>
</ds:datastoreItem>
</file>

<file path=customXml/itemProps3.xml><?xml version="1.0" encoding="utf-8"?>
<ds:datastoreItem xmlns:ds="http://schemas.openxmlformats.org/officeDocument/2006/customXml" ds:itemID="{013102AD-5D04-447B-8FAF-52E25A04FF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EBGI Slides Template (12.12.23) (3)</Template>
  <TotalTime>88</TotalTime>
  <Words>1292</Words>
  <Application>Microsoft Office PowerPoint</Application>
  <PresentationFormat>Widescreen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Arial</vt:lpstr>
      <vt:lpstr>Gotham</vt:lpstr>
      <vt:lpstr>GOTHAM-MEDIUM</vt:lpstr>
      <vt:lpstr>Wingdings</vt:lpstr>
      <vt:lpstr>Office Theme</vt:lpstr>
      <vt:lpstr>PowerPoint Presentation</vt:lpstr>
      <vt:lpstr>Study Question</vt:lpstr>
      <vt:lpstr>Why is This Important?</vt:lpstr>
      <vt:lpstr>Study Design</vt:lpstr>
      <vt:lpstr>Interventions</vt:lpstr>
      <vt:lpstr>Outcomes &amp; Definitions</vt:lpstr>
      <vt:lpstr>Results</vt:lpstr>
      <vt:lpstr>Results</vt:lpstr>
      <vt:lpstr>Key Study Findings</vt:lpstr>
      <vt:lpstr>Study Limitations</vt:lpstr>
      <vt:lpstr>How Should We Apply This to Our Practice?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Chukwunonso Ezeani</dc:creator>
  <cp:lastModifiedBy>Claire Neumann</cp:lastModifiedBy>
  <cp:revision>1</cp:revision>
  <dcterms:created xsi:type="dcterms:W3CDTF">2024-06-16T11:04:24Z</dcterms:created>
  <dcterms:modified xsi:type="dcterms:W3CDTF">2025-07-16T03:09:56Z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0x010100AD89989C00854440814EE6586A2E4C2B</vt:lpwstr>
  </property>
</Properties>
</file>