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64" r:id="rId6"/>
    <p:sldId id="265" r:id="rId7"/>
    <p:sldId id="266" r:id="rId8"/>
    <p:sldId id="267" r:id="rId9"/>
    <p:sldId id="268" r:id="rId10"/>
    <p:sldId id="270" r:id="rId11"/>
    <p:sldId id="269"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75"/>
    <a:srgbClr val="BC1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1711D-02C0-4332-B1FE-C167E64EB192}" v="5" dt="2025-07-16T03:22:16.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3" autoAdjust="0"/>
    <p:restoredTop sz="94660"/>
  </p:normalViewPr>
  <p:slideViewPr>
    <p:cSldViewPr snapToGrid="0">
      <p:cViewPr varScale="1">
        <p:scale>
          <a:sx n="100" d="100"/>
          <a:sy n="100" d="100"/>
        </p:scale>
        <p:origin x="8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Neumann" userId="32c770cd-6f96-44fc-b099-c5ff442316bb" providerId="ADAL" clId="{E771711D-02C0-4332-B1FE-C167E64EB192}"/>
    <pc:docChg chg="undo custSel modSld">
      <pc:chgData name="Claire Neumann" userId="32c770cd-6f96-44fc-b099-c5ff442316bb" providerId="ADAL" clId="{E771711D-02C0-4332-B1FE-C167E64EB192}" dt="2025-07-16T03:25:27.636" v="60" actId="478"/>
      <pc:docMkLst>
        <pc:docMk/>
      </pc:docMkLst>
      <pc:sldChg chg="addSp modSp mod">
        <pc:chgData name="Claire Neumann" userId="32c770cd-6f96-44fc-b099-c5ff442316bb" providerId="ADAL" clId="{E771711D-02C0-4332-B1FE-C167E64EB192}" dt="2025-07-16T03:20:10.302" v="13" actId="1076"/>
        <pc:sldMkLst>
          <pc:docMk/>
          <pc:sldMk cId="3314081523" sldId="263"/>
        </pc:sldMkLst>
        <pc:spChg chg="mod">
          <ac:chgData name="Claire Neumann" userId="32c770cd-6f96-44fc-b099-c5ff442316bb" providerId="ADAL" clId="{E771711D-02C0-4332-B1FE-C167E64EB192}" dt="2025-07-16T03:16:26.564" v="1" actId="1076"/>
          <ac:spMkLst>
            <pc:docMk/>
            <pc:sldMk cId="3314081523" sldId="263"/>
            <ac:spMk id="2" creationId="{FF8BE9C9-A200-B6F8-B11F-AF0D76EF2252}"/>
          </ac:spMkLst>
        </pc:spChg>
        <pc:spChg chg="add mod">
          <ac:chgData name="Claire Neumann" userId="32c770cd-6f96-44fc-b099-c5ff442316bb" providerId="ADAL" clId="{E771711D-02C0-4332-B1FE-C167E64EB192}" dt="2025-07-16T03:20:10.302" v="13" actId="1076"/>
          <ac:spMkLst>
            <pc:docMk/>
            <pc:sldMk cId="3314081523" sldId="263"/>
            <ac:spMk id="7" creationId="{C0232D7C-1946-999B-3C9F-EA11FA8649DE}"/>
          </ac:spMkLst>
        </pc:spChg>
      </pc:sldChg>
      <pc:sldChg chg="modSp mod">
        <pc:chgData name="Claire Neumann" userId="32c770cd-6f96-44fc-b099-c5ff442316bb" providerId="ADAL" clId="{E771711D-02C0-4332-B1FE-C167E64EB192}" dt="2025-07-16T03:20:19.286" v="17" actId="5793"/>
        <pc:sldMkLst>
          <pc:docMk/>
          <pc:sldMk cId="344899802" sldId="264"/>
        </pc:sldMkLst>
        <pc:spChg chg="mod">
          <ac:chgData name="Claire Neumann" userId="32c770cd-6f96-44fc-b099-c5ff442316bb" providerId="ADAL" clId="{E771711D-02C0-4332-B1FE-C167E64EB192}" dt="2025-07-16T03:20:19.286" v="17" actId="5793"/>
          <ac:spMkLst>
            <pc:docMk/>
            <pc:sldMk cId="344899802" sldId="264"/>
            <ac:spMk id="3" creationId="{1F3A3879-2969-9D1E-149A-6B782B318441}"/>
          </ac:spMkLst>
        </pc:spChg>
      </pc:sldChg>
      <pc:sldChg chg="delSp mod">
        <pc:chgData name="Claire Neumann" userId="32c770cd-6f96-44fc-b099-c5ff442316bb" providerId="ADAL" clId="{E771711D-02C0-4332-B1FE-C167E64EB192}" dt="2025-07-16T03:24:34.483" v="55" actId="478"/>
        <pc:sldMkLst>
          <pc:docMk/>
          <pc:sldMk cId="1983704460" sldId="265"/>
        </pc:sldMkLst>
        <pc:spChg chg="del">
          <ac:chgData name="Claire Neumann" userId="32c770cd-6f96-44fc-b099-c5ff442316bb" providerId="ADAL" clId="{E771711D-02C0-4332-B1FE-C167E64EB192}" dt="2025-07-16T03:24:34.483" v="55" actId="478"/>
          <ac:spMkLst>
            <pc:docMk/>
            <pc:sldMk cId="1983704460" sldId="265"/>
            <ac:spMk id="7" creationId="{B67144A8-7A49-39A9-6A71-C14775ADFE42}"/>
          </ac:spMkLst>
        </pc:spChg>
      </pc:sldChg>
      <pc:sldChg chg="delSp modSp mod">
        <pc:chgData name="Claire Neumann" userId="32c770cd-6f96-44fc-b099-c5ff442316bb" providerId="ADAL" clId="{E771711D-02C0-4332-B1FE-C167E64EB192}" dt="2025-07-16T03:24:31.269" v="54" actId="478"/>
        <pc:sldMkLst>
          <pc:docMk/>
          <pc:sldMk cId="2897676914" sldId="266"/>
        </pc:sldMkLst>
        <pc:spChg chg="mod">
          <ac:chgData name="Claire Neumann" userId="32c770cd-6f96-44fc-b099-c5ff442316bb" providerId="ADAL" clId="{E771711D-02C0-4332-B1FE-C167E64EB192}" dt="2025-07-16T03:23:43.717" v="52" actId="20577"/>
          <ac:spMkLst>
            <pc:docMk/>
            <pc:sldMk cId="2897676914" sldId="266"/>
            <ac:spMk id="3" creationId="{BEC8A65C-307C-489B-9EB9-59513F29364A}"/>
          </ac:spMkLst>
        </pc:spChg>
        <pc:spChg chg="del">
          <ac:chgData name="Claire Neumann" userId="32c770cd-6f96-44fc-b099-c5ff442316bb" providerId="ADAL" clId="{E771711D-02C0-4332-B1FE-C167E64EB192}" dt="2025-07-16T03:24:31.269" v="54" actId="478"/>
          <ac:spMkLst>
            <pc:docMk/>
            <pc:sldMk cId="2897676914" sldId="266"/>
            <ac:spMk id="25" creationId="{5763587E-8BDC-AEBD-BB38-C3908F01B222}"/>
          </ac:spMkLst>
        </pc:spChg>
      </pc:sldChg>
      <pc:sldChg chg="delSp modSp mod">
        <pc:chgData name="Claire Neumann" userId="32c770cd-6f96-44fc-b099-c5ff442316bb" providerId="ADAL" clId="{E771711D-02C0-4332-B1FE-C167E64EB192}" dt="2025-07-16T03:25:05.651" v="56" actId="478"/>
        <pc:sldMkLst>
          <pc:docMk/>
          <pc:sldMk cId="3689491853" sldId="267"/>
        </pc:sldMkLst>
        <pc:spChg chg="mod">
          <ac:chgData name="Claire Neumann" userId="32c770cd-6f96-44fc-b099-c5ff442316bb" providerId="ADAL" clId="{E771711D-02C0-4332-B1FE-C167E64EB192}" dt="2025-07-16T03:19:37.235" v="4" actId="27636"/>
          <ac:spMkLst>
            <pc:docMk/>
            <pc:sldMk cId="3689491853" sldId="267"/>
            <ac:spMk id="3" creationId="{9B51D813-ACB6-CC0B-DF54-BEC4257AB002}"/>
          </ac:spMkLst>
        </pc:spChg>
        <pc:spChg chg="del">
          <ac:chgData name="Claire Neumann" userId="32c770cd-6f96-44fc-b099-c5ff442316bb" providerId="ADAL" clId="{E771711D-02C0-4332-B1FE-C167E64EB192}" dt="2025-07-16T03:25:05.651" v="56" actId="478"/>
          <ac:spMkLst>
            <pc:docMk/>
            <pc:sldMk cId="3689491853" sldId="267"/>
            <ac:spMk id="18" creationId="{6822D584-798C-E5F7-F790-A97D5E1DEAEB}"/>
          </ac:spMkLst>
        </pc:spChg>
      </pc:sldChg>
      <pc:sldChg chg="delSp modSp mod">
        <pc:chgData name="Claire Neumann" userId="32c770cd-6f96-44fc-b099-c5ff442316bb" providerId="ADAL" clId="{E771711D-02C0-4332-B1FE-C167E64EB192}" dt="2025-07-16T03:25:09.541" v="57" actId="478"/>
        <pc:sldMkLst>
          <pc:docMk/>
          <pc:sldMk cId="2336810123" sldId="268"/>
        </pc:sldMkLst>
        <pc:spChg chg="mod">
          <ac:chgData name="Claire Neumann" userId="32c770cd-6f96-44fc-b099-c5ff442316bb" providerId="ADAL" clId="{E771711D-02C0-4332-B1FE-C167E64EB192}" dt="2025-07-16T03:20:52.136" v="25" actId="1076"/>
          <ac:spMkLst>
            <pc:docMk/>
            <pc:sldMk cId="2336810123" sldId="268"/>
            <ac:spMk id="3" creationId="{A1DE0057-E2C2-4DA5-B7A5-11F981956BFD}"/>
          </ac:spMkLst>
        </pc:spChg>
        <pc:spChg chg="del">
          <ac:chgData name="Claire Neumann" userId="32c770cd-6f96-44fc-b099-c5ff442316bb" providerId="ADAL" clId="{E771711D-02C0-4332-B1FE-C167E64EB192}" dt="2025-07-16T03:25:09.541" v="57" actId="478"/>
          <ac:spMkLst>
            <pc:docMk/>
            <pc:sldMk cId="2336810123" sldId="268"/>
            <ac:spMk id="4" creationId="{87D10DDC-235D-DD07-D48B-8E7AE519F692}"/>
          </ac:spMkLst>
        </pc:spChg>
      </pc:sldChg>
      <pc:sldChg chg="addSp delSp modSp mod">
        <pc:chgData name="Claire Neumann" userId="32c770cd-6f96-44fc-b099-c5ff442316bb" providerId="ADAL" clId="{E771711D-02C0-4332-B1FE-C167E64EB192}" dt="2025-07-16T03:22:47.195" v="41" actId="1076"/>
        <pc:sldMkLst>
          <pc:docMk/>
          <pc:sldMk cId="3332615962" sldId="269"/>
        </pc:sldMkLst>
        <pc:spChg chg="mod">
          <ac:chgData name="Claire Neumann" userId="32c770cd-6f96-44fc-b099-c5ff442316bb" providerId="ADAL" clId="{E771711D-02C0-4332-B1FE-C167E64EB192}" dt="2025-07-16T03:21:43.673" v="31" actId="1076"/>
          <ac:spMkLst>
            <pc:docMk/>
            <pc:sldMk cId="3332615962" sldId="269"/>
            <ac:spMk id="2" creationId="{8606A654-3F51-395E-A1A2-3B0402591859}"/>
          </ac:spMkLst>
        </pc:spChg>
        <pc:spChg chg="add del mod">
          <ac:chgData name="Claire Neumann" userId="32c770cd-6f96-44fc-b099-c5ff442316bb" providerId="ADAL" clId="{E771711D-02C0-4332-B1FE-C167E64EB192}" dt="2025-07-16T03:22:16.595" v="35" actId="478"/>
          <ac:spMkLst>
            <pc:docMk/>
            <pc:sldMk cId="3332615962" sldId="269"/>
            <ac:spMk id="4" creationId="{4DF3CBDF-936F-BA69-41F6-56CFD963396D}"/>
          </ac:spMkLst>
        </pc:spChg>
        <pc:spChg chg="del">
          <ac:chgData name="Claire Neumann" userId="32c770cd-6f96-44fc-b099-c5ff442316bb" providerId="ADAL" clId="{E771711D-02C0-4332-B1FE-C167E64EB192}" dt="2025-07-16T03:22:01.236" v="32" actId="478"/>
          <ac:spMkLst>
            <pc:docMk/>
            <pc:sldMk cId="3332615962" sldId="269"/>
            <ac:spMk id="9" creationId="{F2CD587B-84DF-B63A-3AD6-1BC149AFD73F}"/>
          </ac:spMkLst>
        </pc:spChg>
        <pc:picChg chg="del">
          <ac:chgData name="Claire Neumann" userId="32c770cd-6f96-44fc-b099-c5ff442316bb" providerId="ADAL" clId="{E771711D-02C0-4332-B1FE-C167E64EB192}" dt="2025-07-16T03:21:36.964" v="29" actId="478"/>
          <ac:picMkLst>
            <pc:docMk/>
            <pc:sldMk cId="3332615962" sldId="269"/>
            <ac:picMk id="3" creationId="{FCE682E9-D5D0-B8CB-1C5C-EE691CDBD562}"/>
          </ac:picMkLst>
        </pc:picChg>
        <pc:picChg chg="add mod">
          <ac:chgData name="Claire Neumann" userId="32c770cd-6f96-44fc-b099-c5ff442316bb" providerId="ADAL" clId="{E771711D-02C0-4332-B1FE-C167E64EB192}" dt="2025-07-16T03:22:47.195" v="41" actId="1076"/>
          <ac:picMkLst>
            <pc:docMk/>
            <pc:sldMk cId="3332615962" sldId="269"/>
            <ac:picMk id="6" creationId="{6E8ADBC1-9280-5C0C-1C4A-D562C9D3D142}"/>
          </ac:picMkLst>
        </pc:picChg>
      </pc:sldChg>
      <pc:sldChg chg="delSp modSp mod">
        <pc:chgData name="Claire Neumann" userId="32c770cd-6f96-44fc-b099-c5ff442316bb" providerId="ADAL" clId="{E771711D-02C0-4332-B1FE-C167E64EB192}" dt="2025-07-16T03:24:25.573" v="53" actId="478"/>
        <pc:sldMkLst>
          <pc:docMk/>
          <pc:sldMk cId="2576425642" sldId="270"/>
        </pc:sldMkLst>
        <pc:spChg chg="mod">
          <ac:chgData name="Claire Neumann" userId="32c770cd-6f96-44fc-b099-c5ff442316bb" providerId="ADAL" clId="{E771711D-02C0-4332-B1FE-C167E64EB192}" dt="2025-07-16T03:21:00.420" v="27" actId="20577"/>
          <ac:spMkLst>
            <pc:docMk/>
            <pc:sldMk cId="2576425642" sldId="270"/>
            <ac:spMk id="3" creationId="{0307DC82-CA26-FADB-0888-B3C2E2772246}"/>
          </ac:spMkLst>
        </pc:spChg>
        <pc:spChg chg="del">
          <ac:chgData name="Claire Neumann" userId="32c770cd-6f96-44fc-b099-c5ff442316bb" providerId="ADAL" clId="{E771711D-02C0-4332-B1FE-C167E64EB192}" dt="2025-07-16T03:24:25.573" v="53" actId="478"/>
          <ac:spMkLst>
            <pc:docMk/>
            <pc:sldMk cId="2576425642" sldId="270"/>
            <ac:spMk id="4" creationId="{4651D15B-F1EE-748C-7D2D-D355DE17EF8A}"/>
          </ac:spMkLst>
        </pc:spChg>
      </pc:sldChg>
      <pc:sldChg chg="delSp modSp mod">
        <pc:chgData name="Claire Neumann" userId="32c770cd-6f96-44fc-b099-c5ff442316bb" providerId="ADAL" clId="{E771711D-02C0-4332-B1FE-C167E64EB192}" dt="2025-07-16T03:25:16.484" v="58" actId="478"/>
        <pc:sldMkLst>
          <pc:docMk/>
          <pc:sldMk cId="321375717" sldId="271"/>
        </pc:sldMkLst>
        <pc:spChg chg="mod">
          <ac:chgData name="Claire Neumann" userId="32c770cd-6f96-44fc-b099-c5ff442316bb" providerId="ADAL" clId="{E771711D-02C0-4332-B1FE-C167E64EB192}" dt="2025-07-16T03:23:01.683" v="45" actId="1076"/>
          <ac:spMkLst>
            <pc:docMk/>
            <pc:sldMk cId="321375717" sldId="271"/>
            <ac:spMk id="2" creationId="{129BCA69-48AE-B1F2-AAC8-03C55576F5C0}"/>
          </ac:spMkLst>
        </pc:spChg>
        <pc:spChg chg="mod">
          <ac:chgData name="Claire Neumann" userId="32c770cd-6f96-44fc-b099-c5ff442316bb" providerId="ADAL" clId="{E771711D-02C0-4332-B1FE-C167E64EB192}" dt="2025-07-16T03:23:18.645" v="51" actId="114"/>
          <ac:spMkLst>
            <pc:docMk/>
            <pc:sldMk cId="321375717" sldId="271"/>
            <ac:spMk id="3" creationId="{3CAF02F7-4812-8840-B631-3F1B65120308}"/>
          </ac:spMkLst>
        </pc:spChg>
        <pc:spChg chg="del">
          <ac:chgData name="Claire Neumann" userId="32c770cd-6f96-44fc-b099-c5ff442316bb" providerId="ADAL" clId="{E771711D-02C0-4332-B1FE-C167E64EB192}" dt="2025-07-16T03:25:16.484" v="58" actId="478"/>
          <ac:spMkLst>
            <pc:docMk/>
            <pc:sldMk cId="321375717" sldId="271"/>
            <ac:spMk id="8" creationId="{F669EC5B-3EEB-1C44-E05D-D99131FA0407}"/>
          </ac:spMkLst>
        </pc:spChg>
      </pc:sldChg>
      <pc:sldChg chg="delSp mod">
        <pc:chgData name="Claire Neumann" userId="32c770cd-6f96-44fc-b099-c5ff442316bb" providerId="ADAL" clId="{E771711D-02C0-4332-B1FE-C167E64EB192}" dt="2025-07-16T03:25:21.524" v="59" actId="478"/>
        <pc:sldMkLst>
          <pc:docMk/>
          <pc:sldMk cId="681290147" sldId="272"/>
        </pc:sldMkLst>
        <pc:spChg chg="del">
          <ac:chgData name="Claire Neumann" userId="32c770cd-6f96-44fc-b099-c5ff442316bb" providerId="ADAL" clId="{E771711D-02C0-4332-B1FE-C167E64EB192}" dt="2025-07-16T03:25:21.524" v="59" actId="478"/>
          <ac:spMkLst>
            <pc:docMk/>
            <pc:sldMk cId="681290147" sldId="272"/>
            <ac:spMk id="6" creationId="{A99AD5F6-7939-759C-0FF1-4D1E1ED99714}"/>
          </ac:spMkLst>
        </pc:spChg>
      </pc:sldChg>
      <pc:sldChg chg="delSp mod">
        <pc:chgData name="Claire Neumann" userId="32c770cd-6f96-44fc-b099-c5ff442316bb" providerId="ADAL" clId="{E771711D-02C0-4332-B1FE-C167E64EB192}" dt="2025-07-16T03:25:27.636" v="60" actId="478"/>
        <pc:sldMkLst>
          <pc:docMk/>
          <pc:sldMk cId="1823281645" sldId="273"/>
        </pc:sldMkLst>
        <pc:spChg chg="del">
          <ac:chgData name="Claire Neumann" userId="32c770cd-6f96-44fc-b099-c5ff442316bb" providerId="ADAL" clId="{E771711D-02C0-4332-B1FE-C167E64EB192}" dt="2025-07-16T03:25:27.636" v="60" actId="478"/>
          <ac:spMkLst>
            <pc:docMk/>
            <pc:sldMk cId="1823281645" sldId="273"/>
            <ac:spMk id="6" creationId="{0555F6C8-AAB9-F5CF-890D-8BC03C5AEC0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337473-AE01-E8F1-AAE4-6D28494C94E4}"/>
              </a:ext>
            </a:extLst>
          </p:cNvPr>
          <p:cNvSpPr>
            <a:spLocks noGrp="1"/>
          </p:cNvSpPr>
          <p:nvPr>
            <p:ph type="ctrTitle"/>
          </p:nvPr>
        </p:nvSpPr>
        <p:spPr>
          <a:xfrm>
            <a:off x="568114" y="2796691"/>
            <a:ext cx="8523110" cy="1579211"/>
          </a:xfrm>
        </p:spPr>
        <p:txBody>
          <a:bodyPr anchor="ctr"/>
          <a:lstStyle>
            <a:lvl1pPr algn="ctr">
              <a:defRPr sz="6000">
                <a:solidFill>
                  <a:srgbClr val="003F77"/>
                </a:solidFill>
              </a:defRPr>
            </a:lvl1pPr>
          </a:lstStyle>
          <a:p>
            <a:r>
              <a:rPr lang="en-US"/>
              <a:t>Click to edit Master title style</a:t>
            </a:r>
            <a:endParaRPr lang="en-US" dirty="0"/>
          </a:p>
        </p:txBody>
      </p:sp>
    </p:spTree>
    <p:extLst>
      <p:ext uri="{BB962C8B-B14F-4D97-AF65-F5344CB8AC3E}">
        <p14:creationId xmlns:p14="http://schemas.microsoft.com/office/powerpoint/2010/main" val="314977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37632C-7224-6BDD-D041-5A11D3E221F5}"/>
              </a:ext>
            </a:extLst>
          </p:cNvPr>
          <p:cNvSpPr>
            <a:spLocks noGrp="1"/>
          </p:cNvSpPr>
          <p:nvPr>
            <p:ph type="title"/>
          </p:nvPr>
        </p:nvSpPr>
        <p:spPr>
          <a:xfrm>
            <a:off x="838200" y="1519622"/>
            <a:ext cx="10515600" cy="819151"/>
          </a:xfr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1B5DEA43-8C40-7372-C11C-BEEFA25D239F}"/>
              </a:ext>
            </a:extLst>
          </p:cNvPr>
          <p:cNvSpPr>
            <a:spLocks noGrp="1"/>
          </p:cNvSpPr>
          <p:nvPr>
            <p:ph idx="1"/>
          </p:nvPr>
        </p:nvSpPr>
        <p:spPr>
          <a:xfrm>
            <a:off x="838200" y="2434590"/>
            <a:ext cx="10515600" cy="3742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153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25B6F0-D570-75C3-23ED-031A359CAA0A}"/>
              </a:ext>
            </a:extLst>
          </p:cNvPr>
          <p:cNvSpPr>
            <a:spLocks noGrp="1"/>
          </p:cNvSpPr>
          <p:nvPr>
            <p:ph type="title"/>
          </p:nvPr>
        </p:nvSpPr>
        <p:spPr>
          <a:xfrm>
            <a:off x="831850" y="1709738"/>
            <a:ext cx="10515600" cy="2852737"/>
          </a:xfrm>
        </p:spPr>
        <p:txBody>
          <a:bodyPr anchor="ctr"/>
          <a:lstStyle>
            <a:lvl1pPr>
              <a:defRPr sz="6000"/>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4699FCDD-E668-506A-27CD-FCEA4A8F724A}"/>
              </a:ext>
            </a:extLst>
          </p:cNvPr>
          <p:cNvSpPr>
            <a:spLocks noGrp="1"/>
          </p:cNvSpPr>
          <p:nvPr>
            <p:ph type="body" idx="1"/>
          </p:nvPr>
        </p:nvSpPr>
        <p:spPr>
          <a:xfrm>
            <a:off x="831850" y="4589463"/>
            <a:ext cx="10515600" cy="1500187"/>
          </a:xfrm>
        </p:spPr>
        <p:txBody>
          <a:bodyPr anchor="ct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879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EA18C6-69C7-49EC-4221-FCEC93508C82}"/>
              </a:ext>
            </a:extLst>
          </p:cNvPr>
          <p:cNvSpPr>
            <a:spLocks noGrp="1"/>
          </p:cNvSpPr>
          <p:nvPr>
            <p:ph type="title"/>
          </p:nvPr>
        </p:nvSpPr>
        <p:spPr>
          <a:xfrm>
            <a:off x="838200" y="1519622"/>
            <a:ext cx="10515600" cy="819151"/>
          </a:xfrm>
        </p:spPr>
        <p:txBody>
          <a:bodyPr/>
          <a:lstStyle/>
          <a:p>
            <a:r>
              <a:rPr lang="en-US"/>
              <a:t>Click to edit Master title style</a:t>
            </a:r>
          </a:p>
        </p:txBody>
      </p:sp>
    </p:spTree>
    <p:extLst>
      <p:ext uri="{BB962C8B-B14F-4D97-AF65-F5344CB8AC3E}">
        <p14:creationId xmlns:p14="http://schemas.microsoft.com/office/powerpoint/2010/main" val="421157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94707-134A-4F04-81B7-7EDDF30BB032}"/>
              </a:ext>
            </a:extLst>
          </p:cNvPr>
          <p:cNvSpPr>
            <a:spLocks noGrp="1"/>
          </p:cNvSpPr>
          <p:nvPr>
            <p:ph type="dt" sz="half" idx="10"/>
          </p:nvPr>
        </p:nvSpPr>
        <p:spPr>
          <a:xfrm>
            <a:off x="838200" y="6356350"/>
            <a:ext cx="2743200" cy="365125"/>
          </a:xfrm>
          <a:prstGeom prst="rect">
            <a:avLst/>
          </a:prstGeom>
        </p:spPr>
        <p:txBody>
          <a:bodyPr/>
          <a:lstStyle/>
          <a:p>
            <a:fld id="{1047677B-2AB2-4AFC-A6D1-6E38DFC5DE79}" type="datetimeFigureOut">
              <a:rPr lang="en-US" smtClean="0"/>
              <a:t>7/15/2025</a:t>
            </a:fld>
            <a:endParaRPr lang="en-US"/>
          </a:p>
        </p:txBody>
      </p:sp>
      <p:sp>
        <p:nvSpPr>
          <p:cNvPr id="3" name="Footer Placeholder 2">
            <a:extLst>
              <a:ext uri="{FF2B5EF4-FFF2-40B4-BE49-F238E27FC236}">
                <a16:creationId xmlns:a16="http://schemas.microsoft.com/office/drawing/2014/main" id="{E404458D-B5AE-4828-9172-65AA1B222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9352EA-6E76-4AD6-9B3E-4E07B0E50FF1}"/>
              </a:ext>
            </a:extLst>
          </p:cNvPr>
          <p:cNvSpPr>
            <a:spLocks noGrp="1"/>
          </p:cNvSpPr>
          <p:nvPr>
            <p:ph type="sldNum" sz="quarter" idx="12"/>
          </p:nvPr>
        </p:nvSpPr>
        <p:spPr>
          <a:xfrm>
            <a:off x="8610600" y="6356350"/>
            <a:ext cx="2743200" cy="365125"/>
          </a:xfrm>
          <a:prstGeom prst="rect">
            <a:avLst/>
          </a:prstGeom>
        </p:spPr>
        <p:txBody>
          <a:bodyPr/>
          <a:lstStyle/>
          <a:p>
            <a:fld id="{A30CFF39-0A6A-4D80-BF9C-75B668F638B8}" type="slidenum">
              <a:rPr lang="en-US" smtClean="0"/>
              <a:t>‹#›</a:t>
            </a:fld>
            <a:endParaRPr lang="en-US"/>
          </a:p>
        </p:txBody>
      </p:sp>
    </p:spTree>
    <p:extLst>
      <p:ext uri="{BB962C8B-B14F-4D97-AF65-F5344CB8AC3E}">
        <p14:creationId xmlns:p14="http://schemas.microsoft.com/office/powerpoint/2010/main" val="2669550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219D26D-7908-6228-7857-70FD7CBB042D}"/>
              </a:ext>
            </a:extLst>
          </p:cNvPr>
          <p:cNvSpPr>
            <a:spLocks noGrp="1"/>
          </p:cNvSpPr>
          <p:nvPr>
            <p:ph type="title"/>
          </p:nvPr>
        </p:nvSpPr>
        <p:spPr>
          <a:xfrm>
            <a:off x="838200" y="1519622"/>
            <a:ext cx="10515600" cy="8191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D3456CCF-23B7-C8C1-3AA4-366AFC1DE7E3}"/>
              </a:ext>
            </a:extLst>
          </p:cNvPr>
          <p:cNvSpPr>
            <a:spLocks noGrp="1"/>
          </p:cNvSpPr>
          <p:nvPr>
            <p:ph type="body" idx="1"/>
          </p:nvPr>
        </p:nvSpPr>
        <p:spPr>
          <a:xfrm>
            <a:off x="838200" y="2438400"/>
            <a:ext cx="10515600" cy="3738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0243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D75"/>
          </a:solidFill>
          <a:latin typeface="GOTHAM-MEDIUM" panose="02000604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rgbClr val="003D75"/>
          </a:solidFill>
          <a:latin typeface="GOTHAM-MEDIUM" panose="02000604040000020004" pitchFamily="2"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003D75"/>
          </a:solidFill>
          <a:latin typeface="GOTHAM-MEDIUM" panose="02000604040000020004" pitchFamily="2"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rgbClr val="003D75"/>
          </a:solidFill>
          <a:latin typeface="GOTHAM-MEDIUM" panose="02000604040000020004" pitchFamily="2"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rgbClr val="003D75"/>
          </a:solidFill>
          <a:latin typeface="GOTHAM-MEDIUM" panose="02000604040000020004" pitchFamily="2"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rgbClr val="003D75"/>
          </a:solidFill>
          <a:latin typeface="GOTHAM-MEDIUM"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1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E9C9-A200-B6F8-B11F-AF0D76EF2252}"/>
              </a:ext>
            </a:extLst>
          </p:cNvPr>
          <p:cNvSpPr txBox="1">
            <a:spLocks/>
          </p:cNvSpPr>
          <p:nvPr/>
        </p:nvSpPr>
        <p:spPr>
          <a:xfrm>
            <a:off x="322586" y="2321632"/>
            <a:ext cx="8192482" cy="15792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D75"/>
                </a:solidFill>
                <a:latin typeface="GOTHAM-MEDIUM" panose="02000604040000020004" pitchFamily="2" charset="0"/>
                <a:ea typeface="+mj-ea"/>
                <a:cs typeface="+mj-cs"/>
              </a:defRPr>
            </a:lvl1pPr>
          </a:lstStyle>
          <a:p>
            <a:pPr algn="ctr"/>
            <a:r>
              <a:rPr lang="en-US" sz="4200" dirty="0"/>
              <a:t>Ustekinumab and Vedolizumab During Pregnancy in Patients with IBD-Updates from PIANO Registry </a:t>
            </a:r>
          </a:p>
        </p:txBody>
      </p:sp>
      <p:sp>
        <p:nvSpPr>
          <p:cNvPr id="3" name="TextBox 2">
            <a:extLst>
              <a:ext uri="{FF2B5EF4-FFF2-40B4-BE49-F238E27FC236}">
                <a16:creationId xmlns:a16="http://schemas.microsoft.com/office/drawing/2014/main" id="{8F17BB80-425C-EC4F-F135-577DA11F835A}"/>
              </a:ext>
            </a:extLst>
          </p:cNvPr>
          <p:cNvSpPr txBox="1"/>
          <p:nvPr/>
        </p:nvSpPr>
        <p:spPr>
          <a:xfrm>
            <a:off x="8722913" y="3145099"/>
            <a:ext cx="2018501" cy="369332"/>
          </a:xfrm>
          <a:prstGeom prst="rect">
            <a:avLst/>
          </a:prstGeom>
          <a:noFill/>
        </p:spPr>
        <p:txBody>
          <a:bodyPr wrap="none" rtlCol="0">
            <a:spAutoFit/>
          </a:bodyPr>
          <a:lstStyle/>
          <a:p>
            <a:pPr algn="ctr"/>
            <a:r>
              <a:rPr lang="en-US" b="1" dirty="0">
                <a:latin typeface="GOTHAM-MEDIUM" panose="02000604040000020004" pitchFamily="2" charset="0"/>
              </a:rPr>
              <a:t>Original Article</a:t>
            </a:r>
          </a:p>
        </p:txBody>
      </p:sp>
      <p:sp>
        <p:nvSpPr>
          <p:cNvPr id="4" name="TextBox 3">
            <a:extLst>
              <a:ext uri="{FF2B5EF4-FFF2-40B4-BE49-F238E27FC236}">
                <a16:creationId xmlns:a16="http://schemas.microsoft.com/office/drawing/2014/main" id="{CCA7D0FD-20B4-E41E-8B97-0E903B9B42B9}"/>
              </a:ext>
            </a:extLst>
          </p:cNvPr>
          <p:cNvSpPr txBox="1"/>
          <p:nvPr/>
        </p:nvSpPr>
        <p:spPr>
          <a:xfrm>
            <a:off x="8742951" y="5272443"/>
            <a:ext cx="1978427" cy="369332"/>
          </a:xfrm>
          <a:prstGeom prst="rect">
            <a:avLst/>
          </a:prstGeom>
          <a:noFill/>
        </p:spPr>
        <p:txBody>
          <a:bodyPr wrap="none" rtlCol="0">
            <a:spAutoFit/>
          </a:bodyPr>
          <a:lstStyle/>
          <a:p>
            <a:pPr algn="ctr"/>
            <a:r>
              <a:rPr lang="en-US" b="1" dirty="0">
                <a:latin typeface="GOTHAM-MEDIUM" panose="02000604040000020004" pitchFamily="2" charset="0"/>
              </a:rPr>
              <a:t>EBGI Summary</a:t>
            </a:r>
          </a:p>
        </p:txBody>
      </p:sp>
      <p:sp>
        <p:nvSpPr>
          <p:cNvPr id="5" name="Rectangle 4">
            <a:extLst>
              <a:ext uri="{FF2B5EF4-FFF2-40B4-BE49-F238E27FC236}">
                <a16:creationId xmlns:a16="http://schemas.microsoft.com/office/drawing/2014/main" id="{8D576477-7627-C84D-3AE2-3EDFBF5D74C6}"/>
              </a:ext>
            </a:extLst>
          </p:cNvPr>
          <p:cNvSpPr/>
          <p:nvPr/>
        </p:nvSpPr>
        <p:spPr>
          <a:xfrm>
            <a:off x="9046363" y="1773499"/>
            <a:ext cx="1371600" cy="1371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OTHAM-MEDIUM" panose="02000604040000020004" pitchFamily="2" charset="0"/>
            </a:endParaRPr>
          </a:p>
        </p:txBody>
      </p:sp>
      <p:sp>
        <p:nvSpPr>
          <p:cNvPr id="6" name="Rectangle 5">
            <a:extLst>
              <a:ext uri="{FF2B5EF4-FFF2-40B4-BE49-F238E27FC236}">
                <a16:creationId xmlns:a16="http://schemas.microsoft.com/office/drawing/2014/main" id="{E8F93AA0-B0D6-A05E-BA9E-6885C7F52FBA}"/>
              </a:ext>
            </a:extLst>
          </p:cNvPr>
          <p:cNvSpPr/>
          <p:nvPr/>
        </p:nvSpPr>
        <p:spPr>
          <a:xfrm>
            <a:off x="9046363" y="3900843"/>
            <a:ext cx="1371600" cy="1371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OTHAM-MEDIUM" panose="02000604040000020004" pitchFamily="2" charset="0"/>
              </a:rPr>
              <a:t>QR Code</a:t>
            </a:r>
          </a:p>
        </p:txBody>
      </p:sp>
      <p:pic>
        <p:nvPicPr>
          <p:cNvPr id="9" name="Picture 8">
            <a:extLst>
              <a:ext uri="{FF2B5EF4-FFF2-40B4-BE49-F238E27FC236}">
                <a16:creationId xmlns:a16="http://schemas.microsoft.com/office/drawing/2014/main" id="{9F4AE603-B05F-BE96-18CC-0442E3359493}"/>
              </a:ext>
            </a:extLst>
          </p:cNvPr>
          <p:cNvPicPr>
            <a:picLocks noChangeAspect="1"/>
          </p:cNvPicPr>
          <p:nvPr/>
        </p:nvPicPr>
        <p:blipFill>
          <a:blip r:embed="rId2"/>
          <a:stretch>
            <a:fillRect/>
          </a:stretch>
        </p:blipFill>
        <p:spPr>
          <a:xfrm>
            <a:off x="9015694" y="1697168"/>
            <a:ext cx="1517875" cy="1517875"/>
          </a:xfrm>
          <a:prstGeom prst="rect">
            <a:avLst/>
          </a:prstGeom>
        </p:spPr>
      </p:pic>
      <p:pic>
        <p:nvPicPr>
          <p:cNvPr id="12" name="Picture 11">
            <a:extLst>
              <a:ext uri="{FF2B5EF4-FFF2-40B4-BE49-F238E27FC236}">
                <a16:creationId xmlns:a16="http://schemas.microsoft.com/office/drawing/2014/main" id="{CB4F5D67-7B06-7B1F-8863-D4F01C59A4FB}"/>
              </a:ext>
            </a:extLst>
          </p:cNvPr>
          <p:cNvPicPr>
            <a:picLocks noChangeAspect="1"/>
          </p:cNvPicPr>
          <p:nvPr/>
        </p:nvPicPr>
        <p:blipFill>
          <a:blip r:embed="rId3"/>
          <a:stretch>
            <a:fillRect/>
          </a:stretch>
        </p:blipFill>
        <p:spPr>
          <a:xfrm>
            <a:off x="9015694" y="3774929"/>
            <a:ext cx="1579212" cy="1579212"/>
          </a:xfrm>
          <a:prstGeom prst="rect">
            <a:avLst/>
          </a:prstGeom>
        </p:spPr>
      </p:pic>
      <p:sp>
        <p:nvSpPr>
          <p:cNvPr id="7" name="TextBox 6">
            <a:extLst>
              <a:ext uri="{FF2B5EF4-FFF2-40B4-BE49-F238E27FC236}">
                <a16:creationId xmlns:a16="http://schemas.microsoft.com/office/drawing/2014/main" id="{C0232D7C-1946-999B-3C9F-EA11FA8649DE}"/>
              </a:ext>
            </a:extLst>
          </p:cNvPr>
          <p:cNvSpPr txBox="1"/>
          <p:nvPr/>
        </p:nvSpPr>
        <p:spPr>
          <a:xfrm>
            <a:off x="686539" y="4672278"/>
            <a:ext cx="7806099" cy="1200329"/>
          </a:xfrm>
          <a:prstGeom prst="rect">
            <a:avLst/>
          </a:prstGeom>
          <a:noFill/>
        </p:spPr>
        <p:txBody>
          <a:bodyPr wrap="square" rtlCol="0">
            <a:spAutoFit/>
          </a:bodyPr>
          <a:lstStyle/>
          <a:p>
            <a:r>
              <a:rPr lang="en-US" sz="1800" b="1" dirty="0">
                <a:effectLst/>
                <a:latin typeface="Helvetica" panose="020B0604020202020204" pitchFamily="34" charset="0"/>
                <a:cs typeface="Helvetica" panose="020B0604020202020204" pitchFamily="34" charset="0"/>
              </a:rPr>
              <a:t>Article covered:  </a:t>
            </a:r>
            <a:r>
              <a:rPr lang="en-US" dirty="0"/>
              <a:t>This summary reviews Chugh R, Long MD, Jiang Y, et al. Maternal and neonatal outcomes in vedolizumab and </a:t>
            </a:r>
            <a:r>
              <a:rPr lang="en-US" dirty="0" err="1"/>
              <a:t>ustekinumab</a:t>
            </a:r>
            <a:r>
              <a:rPr lang="en-US" dirty="0"/>
              <a:t> exposed pregnancies: Results from the PIANO registry. Am J Gastroenterol. 2024; 119(3):468-476.</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1408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FDA1-A25F-D2B1-AF45-16D3F761802A}"/>
              </a:ext>
            </a:extLst>
          </p:cNvPr>
          <p:cNvSpPr>
            <a:spLocks noGrp="1"/>
          </p:cNvSpPr>
          <p:nvPr>
            <p:ph type="title"/>
          </p:nvPr>
        </p:nvSpPr>
        <p:spPr/>
        <p:txBody>
          <a:bodyPr/>
          <a:lstStyle/>
          <a:p>
            <a:r>
              <a:rPr lang="en-US" dirty="0"/>
              <a:t>Study Limitations</a:t>
            </a:r>
          </a:p>
        </p:txBody>
      </p:sp>
      <p:sp>
        <p:nvSpPr>
          <p:cNvPr id="3" name="Content Placeholder 2">
            <a:extLst>
              <a:ext uri="{FF2B5EF4-FFF2-40B4-BE49-F238E27FC236}">
                <a16:creationId xmlns:a16="http://schemas.microsoft.com/office/drawing/2014/main" id="{7327E828-8F87-A0E1-3F34-40F9EABD6C36}"/>
              </a:ext>
            </a:extLst>
          </p:cNvPr>
          <p:cNvSpPr>
            <a:spLocks noGrp="1"/>
          </p:cNvSpPr>
          <p:nvPr>
            <p:ph idx="1"/>
          </p:nvPr>
        </p:nvSpPr>
        <p:spPr/>
        <p:txBody>
          <a:bodyPr/>
          <a:lstStyle/>
          <a:p>
            <a:r>
              <a:rPr lang="en-US" dirty="0"/>
              <a:t>The study is a relatively small study with 113 patients exposed to either UST or VDZ, which can lead to type 2 error</a:t>
            </a:r>
          </a:p>
          <a:p>
            <a:endParaRPr lang="en-US" dirty="0"/>
          </a:p>
          <a:p>
            <a:r>
              <a:rPr lang="en-US" dirty="0"/>
              <a:t>Findings of study are based on patient questionaries (subject to selection, sampling, and recall bias)</a:t>
            </a:r>
          </a:p>
          <a:p>
            <a:endParaRPr lang="en-US" dirty="0"/>
          </a:p>
          <a:p>
            <a:endParaRPr lang="en-US" dirty="0"/>
          </a:p>
        </p:txBody>
      </p:sp>
    </p:spTree>
    <p:extLst>
      <p:ext uri="{BB962C8B-B14F-4D97-AF65-F5344CB8AC3E}">
        <p14:creationId xmlns:p14="http://schemas.microsoft.com/office/powerpoint/2010/main" val="68129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7FC7-4099-EFA5-FC93-423E71C75290}"/>
              </a:ext>
            </a:extLst>
          </p:cNvPr>
          <p:cNvSpPr>
            <a:spLocks noGrp="1"/>
          </p:cNvSpPr>
          <p:nvPr>
            <p:ph type="title"/>
          </p:nvPr>
        </p:nvSpPr>
        <p:spPr/>
        <p:txBody>
          <a:bodyPr>
            <a:normAutofit/>
          </a:bodyPr>
          <a:lstStyle/>
          <a:p>
            <a:r>
              <a:rPr lang="en-US" sz="3400" dirty="0"/>
              <a:t>How Should We Apply This to Our Practice?</a:t>
            </a:r>
          </a:p>
        </p:txBody>
      </p:sp>
      <p:sp>
        <p:nvSpPr>
          <p:cNvPr id="3" name="Content Placeholder 2">
            <a:extLst>
              <a:ext uri="{FF2B5EF4-FFF2-40B4-BE49-F238E27FC236}">
                <a16:creationId xmlns:a16="http://schemas.microsoft.com/office/drawing/2014/main" id="{70E1CDB1-498E-F08D-128F-7D36861ECB29}"/>
              </a:ext>
            </a:extLst>
          </p:cNvPr>
          <p:cNvSpPr>
            <a:spLocks noGrp="1"/>
          </p:cNvSpPr>
          <p:nvPr>
            <p:ph idx="1"/>
          </p:nvPr>
        </p:nvSpPr>
        <p:spPr/>
        <p:txBody>
          <a:bodyPr>
            <a:normAutofit/>
          </a:bodyPr>
          <a:lstStyle/>
          <a:p>
            <a:r>
              <a:rPr lang="en-US" dirty="0"/>
              <a:t>How to implement findings of PIANO registry in patients with IBD contemplating pregnancy and need to initiate biologic therapy?</a:t>
            </a:r>
          </a:p>
          <a:p>
            <a:pPr marL="0" indent="0">
              <a:buNone/>
            </a:pPr>
            <a:endParaRPr lang="en-US" dirty="0"/>
          </a:p>
          <a:p>
            <a:r>
              <a:rPr lang="en-US" dirty="0"/>
              <a:t>Given the lower rate of pre-term birth and non-serious infections in the first year in infants who exposed to UST in utero in this study, would this change your practice choosing UST over VDZ?</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182328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89CF-F25D-9B4B-433E-8CB4FAA6989F}"/>
              </a:ext>
            </a:extLst>
          </p:cNvPr>
          <p:cNvSpPr>
            <a:spLocks noGrp="1"/>
          </p:cNvSpPr>
          <p:nvPr>
            <p:ph type="title"/>
          </p:nvPr>
        </p:nvSpPr>
        <p:spPr/>
        <p:txBody>
          <a:bodyPr/>
          <a:lstStyle/>
          <a:p>
            <a:r>
              <a:rPr lang="en-US" dirty="0"/>
              <a:t>Study Question</a:t>
            </a:r>
          </a:p>
        </p:txBody>
      </p:sp>
      <p:sp>
        <p:nvSpPr>
          <p:cNvPr id="3" name="Content Placeholder 2">
            <a:extLst>
              <a:ext uri="{FF2B5EF4-FFF2-40B4-BE49-F238E27FC236}">
                <a16:creationId xmlns:a16="http://schemas.microsoft.com/office/drawing/2014/main" id="{1F3A3879-2969-9D1E-149A-6B782B318441}"/>
              </a:ext>
            </a:extLst>
          </p:cNvPr>
          <p:cNvSpPr>
            <a:spLocks noGrp="1"/>
          </p:cNvSpPr>
          <p:nvPr>
            <p:ph idx="1"/>
          </p:nvPr>
        </p:nvSpPr>
        <p:spPr>
          <a:xfrm>
            <a:off x="743310" y="2648042"/>
            <a:ext cx="10515600" cy="3742372"/>
          </a:xfrm>
        </p:spPr>
        <p:txBody>
          <a:bodyPr>
            <a:normAutofit/>
          </a:bodyPr>
          <a:lstStyle/>
          <a:p>
            <a:pPr marL="0" indent="0">
              <a:buNone/>
            </a:pPr>
            <a:r>
              <a:rPr lang="en-US" sz="3600" dirty="0"/>
              <a:t>Are </a:t>
            </a:r>
            <a:r>
              <a:rPr lang="en-US" sz="3600" dirty="0" err="1"/>
              <a:t>ustekinumab</a:t>
            </a:r>
            <a:r>
              <a:rPr lang="en-US" sz="3600" dirty="0"/>
              <a:t> (IL-23 monoclonal antibody) and vedolizumab (anti-integrin monoclonal antibody) safe during pregnancy in patients with IBD? </a:t>
            </a:r>
          </a:p>
        </p:txBody>
      </p:sp>
    </p:spTree>
    <p:extLst>
      <p:ext uri="{BB962C8B-B14F-4D97-AF65-F5344CB8AC3E}">
        <p14:creationId xmlns:p14="http://schemas.microsoft.com/office/powerpoint/2010/main" val="34489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7602-7B80-BAAC-740D-BA43EB6D1405}"/>
              </a:ext>
            </a:extLst>
          </p:cNvPr>
          <p:cNvSpPr>
            <a:spLocks noGrp="1"/>
          </p:cNvSpPr>
          <p:nvPr>
            <p:ph type="title"/>
          </p:nvPr>
        </p:nvSpPr>
        <p:spPr/>
        <p:txBody>
          <a:bodyPr/>
          <a:lstStyle/>
          <a:p>
            <a:r>
              <a:rPr lang="en-US" dirty="0"/>
              <a:t>Why is This Important?</a:t>
            </a:r>
          </a:p>
        </p:txBody>
      </p:sp>
      <p:sp>
        <p:nvSpPr>
          <p:cNvPr id="3" name="Content Placeholder 2">
            <a:extLst>
              <a:ext uri="{FF2B5EF4-FFF2-40B4-BE49-F238E27FC236}">
                <a16:creationId xmlns:a16="http://schemas.microsoft.com/office/drawing/2014/main" id="{424A1437-13AB-A790-0142-7DBCAABE4E1D}"/>
              </a:ext>
            </a:extLst>
          </p:cNvPr>
          <p:cNvSpPr>
            <a:spLocks noGrp="1"/>
          </p:cNvSpPr>
          <p:nvPr>
            <p:ph idx="1"/>
          </p:nvPr>
        </p:nvSpPr>
        <p:spPr/>
        <p:txBody>
          <a:bodyPr>
            <a:normAutofit/>
          </a:bodyPr>
          <a:lstStyle/>
          <a:p>
            <a:r>
              <a:rPr lang="en-US" sz="2400" dirty="0"/>
              <a:t>Prior data from PIANO registry showed that corticosteroid use in IBD patients during pregnancy is associated with increased adverse maternal &amp; fetal outcomes, and anti-TNF and thiopurine during pregnancy were safe</a:t>
            </a:r>
          </a:p>
          <a:p>
            <a:r>
              <a:rPr lang="en-US" sz="2400" dirty="0"/>
              <a:t>Until this updated analysis, prior studies of </a:t>
            </a:r>
            <a:r>
              <a:rPr lang="en-US" sz="2400" dirty="0" err="1"/>
              <a:t>ustekinumab</a:t>
            </a:r>
            <a:r>
              <a:rPr lang="en-US" sz="2400" dirty="0"/>
              <a:t> (UST) and vedolizumab (VDZ) in pregnancy were limited due to small sample sizes</a:t>
            </a:r>
          </a:p>
          <a:p>
            <a:r>
              <a:rPr lang="en-US" sz="2400" dirty="0"/>
              <a:t>This prospective study is the largest study assessing maternal &amp; infant outcomes after use of UST or VDZ</a:t>
            </a:r>
          </a:p>
        </p:txBody>
      </p:sp>
    </p:spTree>
    <p:extLst>
      <p:ext uri="{BB962C8B-B14F-4D97-AF65-F5344CB8AC3E}">
        <p14:creationId xmlns:p14="http://schemas.microsoft.com/office/powerpoint/2010/main" val="198370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384E-EF92-CD61-9E8D-07BD890826C5}"/>
              </a:ext>
            </a:extLst>
          </p:cNvPr>
          <p:cNvSpPr>
            <a:spLocks noGrp="1"/>
          </p:cNvSpPr>
          <p:nvPr>
            <p:ph type="title"/>
          </p:nvPr>
        </p:nvSpPr>
        <p:spPr/>
        <p:txBody>
          <a:bodyPr/>
          <a:lstStyle/>
          <a:p>
            <a:r>
              <a:rPr lang="en-US" dirty="0"/>
              <a:t>Study Design</a:t>
            </a:r>
          </a:p>
        </p:txBody>
      </p:sp>
      <p:sp>
        <p:nvSpPr>
          <p:cNvPr id="3" name="Content Placeholder 2">
            <a:extLst>
              <a:ext uri="{FF2B5EF4-FFF2-40B4-BE49-F238E27FC236}">
                <a16:creationId xmlns:a16="http://schemas.microsoft.com/office/drawing/2014/main" id="{BEC8A65C-307C-489B-9EB9-59513F29364A}"/>
              </a:ext>
            </a:extLst>
          </p:cNvPr>
          <p:cNvSpPr>
            <a:spLocks noGrp="1"/>
          </p:cNvSpPr>
          <p:nvPr>
            <p:ph idx="1"/>
          </p:nvPr>
        </p:nvSpPr>
        <p:spPr>
          <a:xfrm>
            <a:off x="838200" y="2434590"/>
            <a:ext cx="7171944" cy="3742372"/>
          </a:xfrm>
        </p:spPr>
        <p:txBody>
          <a:bodyPr>
            <a:normAutofit/>
          </a:bodyPr>
          <a:lstStyle/>
          <a:p>
            <a:r>
              <a:rPr lang="en-US" sz="2500" b="1" u="sng" dirty="0"/>
              <a:t>Design:</a:t>
            </a:r>
            <a:r>
              <a:rPr lang="en-US" sz="2500" dirty="0"/>
              <a:t> Multicenter, prospective, observational</a:t>
            </a:r>
          </a:p>
          <a:p>
            <a:endParaRPr lang="en-US" sz="2500" dirty="0"/>
          </a:p>
          <a:p>
            <a:r>
              <a:rPr lang="en-US" sz="2500" b="1" u="sng" dirty="0"/>
              <a:t>Setting:</a:t>
            </a:r>
            <a:r>
              <a:rPr lang="en-US" sz="2500" b="1" dirty="0"/>
              <a:t> </a:t>
            </a:r>
            <a:r>
              <a:rPr lang="en-US" sz="2500" dirty="0"/>
              <a:t>PIANO registry, enrolled patients from &gt;30 centers in the USA since 2007 (current study provides an updated analysis through 11/2022)</a:t>
            </a:r>
          </a:p>
          <a:p>
            <a:endParaRPr lang="en-US" sz="2500" dirty="0"/>
          </a:p>
          <a:p>
            <a:r>
              <a:rPr lang="en-US" sz="2500" b="1" u="sng" dirty="0"/>
              <a:t>Patients:</a:t>
            </a:r>
            <a:r>
              <a:rPr lang="en-US" sz="2500" b="1" dirty="0"/>
              <a:t> </a:t>
            </a:r>
            <a:r>
              <a:rPr lang="en-US" sz="2500" dirty="0"/>
              <a:t>1,669 completed pregnancies in patients with IBD </a:t>
            </a:r>
          </a:p>
        </p:txBody>
      </p:sp>
      <p:sp>
        <p:nvSpPr>
          <p:cNvPr id="15" name="TextBox 14">
            <a:extLst>
              <a:ext uri="{FF2B5EF4-FFF2-40B4-BE49-F238E27FC236}">
                <a16:creationId xmlns:a16="http://schemas.microsoft.com/office/drawing/2014/main" id="{3F66BCF6-46D6-C98E-2197-C12CD2CC1941}"/>
              </a:ext>
            </a:extLst>
          </p:cNvPr>
          <p:cNvSpPr txBox="1"/>
          <p:nvPr/>
        </p:nvSpPr>
        <p:spPr>
          <a:xfrm>
            <a:off x="2327564" y="8956964"/>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3812EA62-ED8A-698F-1046-6F958DDFDB6D}"/>
              </a:ext>
            </a:extLst>
          </p:cNvPr>
          <p:cNvSpPr/>
          <p:nvPr/>
        </p:nvSpPr>
        <p:spPr>
          <a:xfrm>
            <a:off x="8704101" y="4415016"/>
            <a:ext cx="1322561" cy="474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D45A4194-F812-9A03-24C1-2023129B00A5}"/>
              </a:ext>
            </a:extLst>
          </p:cNvPr>
          <p:cNvPicPr>
            <a:picLocks noChangeAspect="1"/>
          </p:cNvPicPr>
          <p:nvPr/>
        </p:nvPicPr>
        <p:blipFill>
          <a:blip r:embed="rId2"/>
          <a:stretch>
            <a:fillRect/>
          </a:stretch>
        </p:blipFill>
        <p:spPr>
          <a:xfrm>
            <a:off x="8665819" y="2401020"/>
            <a:ext cx="2048714" cy="2048714"/>
          </a:xfrm>
          <a:prstGeom prst="rect">
            <a:avLst/>
          </a:prstGeom>
        </p:spPr>
      </p:pic>
      <p:pic>
        <p:nvPicPr>
          <p:cNvPr id="18" name="Graphic 17" descr="Magnifying glass with solid fill">
            <a:extLst>
              <a:ext uri="{FF2B5EF4-FFF2-40B4-BE49-F238E27FC236}">
                <a16:creationId xmlns:a16="http://schemas.microsoft.com/office/drawing/2014/main" id="{14AFB412-292E-6504-0A47-4FFB31182C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2316" y="2957601"/>
            <a:ext cx="1319395" cy="1319395"/>
          </a:xfrm>
          <a:prstGeom prst="rect">
            <a:avLst/>
          </a:prstGeom>
        </p:spPr>
      </p:pic>
      <p:sp>
        <p:nvSpPr>
          <p:cNvPr id="19" name="Rectangle 18">
            <a:extLst>
              <a:ext uri="{FF2B5EF4-FFF2-40B4-BE49-F238E27FC236}">
                <a16:creationId xmlns:a16="http://schemas.microsoft.com/office/drawing/2014/main" id="{F4D0C582-5DF8-BB31-1E22-57CF9B545C1C}"/>
              </a:ext>
            </a:extLst>
          </p:cNvPr>
          <p:cNvSpPr/>
          <p:nvPr/>
        </p:nvSpPr>
        <p:spPr>
          <a:xfrm>
            <a:off x="8618041" y="3995499"/>
            <a:ext cx="1000878" cy="364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Piano outline">
            <a:extLst>
              <a:ext uri="{FF2B5EF4-FFF2-40B4-BE49-F238E27FC236}">
                <a16:creationId xmlns:a16="http://schemas.microsoft.com/office/drawing/2014/main" id="{E7BB76F5-D73B-0A69-7FAA-639975C471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8274" y="1912341"/>
            <a:ext cx="3742371" cy="3742371"/>
          </a:xfrm>
          <a:prstGeom prst="rect">
            <a:avLst/>
          </a:prstGeom>
        </p:spPr>
      </p:pic>
      <p:pic>
        <p:nvPicPr>
          <p:cNvPr id="21" name="Graphic 20" descr="Pregnant lady with solid fill">
            <a:extLst>
              <a:ext uri="{FF2B5EF4-FFF2-40B4-BE49-F238E27FC236}">
                <a16:creationId xmlns:a16="http://schemas.microsoft.com/office/drawing/2014/main" id="{AD7BADE1-B41D-F49F-8C73-23BDD1D29B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6455" y="2008421"/>
            <a:ext cx="1319393" cy="893174"/>
          </a:xfrm>
          <a:prstGeom prst="rect">
            <a:avLst/>
          </a:prstGeom>
        </p:spPr>
      </p:pic>
      <p:pic>
        <p:nvPicPr>
          <p:cNvPr id="22" name="Graphic 21" descr="Pregnant lady with solid fill">
            <a:extLst>
              <a:ext uri="{FF2B5EF4-FFF2-40B4-BE49-F238E27FC236}">
                <a16:creationId xmlns:a16="http://schemas.microsoft.com/office/drawing/2014/main" id="{5B50DBEE-5128-3260-D429-CD604E62FD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9887" y="1990219"/>
            <a:ext cx="1403435" cy="950067"/>
          </a:xfrm>
          <a:prstGeom prst="rect">
            <a:avLst/>
          </a:prstGeom>
        </p:spPr>
      </p:pic>
    </p:spTree>
    <p:extLst>
      <p:ext uri="{BB962C8B-B14F-4D97-AF65-F5344CB8AC3E}">
        <p14:creationId xmlns:p14="http://schemas.microsoft.com/office/powerpoint/2010/main" val="289767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BDF9-4C32-3CFB-C65D-74E87338F413}"/>
              </a:ext>
            </a:extLst>
          </p:cNvPr>
          <p:cNvSpPr>
            <a:spLocks noGrp="1"/>
          </p:cNvSpPr>
          <p:nvPr>
            <p:ph type="title"/>
          </p:nvPr>
        </p:nvSpPr>
        <p:spPr>
          <a:xfrm>
            <a:off x="838200" y="1519622"/>
            <a:ext cx="7696200" cy="819151"/>
          </a:xfrm>
        </p:spPr>
        <p:txBody>
          <a:bodyPr/>
          <a:lstStyle/>
          <a:p>
            <a:r>
              <a:rPr lang="en-US" dirty="0"/>
              <a:t>Interventions</a:t>
            </a:r>
          </a:p>
        </p:txBody>
      </p:sp>
      <p:sp>
        <p:nvSpPr>
          <p:cNvPr id="3" name="Content Placeholder 2">
            <a:extLst>
              <a:ext uri="{FF2B5EF4-FFF2-40B4-BE49-F238E27FC236}">
                <a16:creationId xmlns:a16="http://schemas.microsoft.com/office/drawing/2014/main" id="{9B51D813-ACB6-CC0B-DF54-BEC4257AB002}"/>
              </a:ext>
            </a:extLst>
          </p:cNvPr>
          <p:cNvSpPr>
            <a:spLocks noGrp="1"/>
          </p:cNvSpPr>
          <p:nvPr>
            <p:ph idx="1"/>
          </p:nvPr>
        </p:nvSpPr>
        <p:spPr>
          <a:xfrm>
            <a:off x="838200" y="2434590"/>
            <a:ext cx="7283086" cy="3742372"/>
          </a:xfrm>
        </p:spPr>
        <p:txBody>
          <a:bodyPr>
            <a:normAutofit lnSpcReduction="10000"/>
          </a:bodyPr>
          <a:lstStyle/>
          <a:p>
            <a:r>
              <a:rPr lang="en-US" dirty="0"/>
              <a:t>Pregnant patients with IBD on medications including UST, VDZ, anti-TNF agents, immunomodulators, combination anti-TNF/thiopurine therapy, and no exposure to biologics or thiopurines</a:t>
            </a:r>
          </a:p>
          <a:p>
            <a:endParaRPr lang="en-US" dirty="0"/>
          </a:p>
          <a:p>
            <a:r>
              <a:rPr lang="en-US" dirty="0"/>
              <a:t>Questionaries were administered at study intake, each subsequent trimester, delivery, and 4, 9, 12 months after birth</a:t>
            </a:r>
          </a:p>
          <a:p>
            <a:pPr marL="0" indent="0">
              <a:buNone/>
            </a:pPr>
            <a:endParaRPr lang="en-US" sz="3200" dirty="0"/>
          </a:p>
        </p:txBody>
      </p:sp>
      <p:pic>
        <p:nvPicPr>
          <p:cNvPr id="5" name="Graphic 4" descr="Needle with solid fill">
            <a:extLst>
              <a:ext uri="{FF2B5EF4-FFF2-40B4-BE49-F238E27FC236}">
                <a16:creationId xmlns:a16="http://schemas.microsoft.com/office/drawing/2014/main" id="{88C45E8B-BB45-C13C-0D98-5A4556A8C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5178626">
            <a:off x="9926065" y="3078361"/>
            <a:ext cx="753189" cy="753189"/>
          </a:xfrm>
          <a:prstGeom prst="rect">
            <a:avLst/>
          </a:prstGeom>
        </p:spPr>
      </p:pic>
      <p:pic>
        <p:nvPicPr>
          <p:cNvPr id="7" name="Graphic 6" descr="Baby with solid fill">
            <a:extLst>
              <a:ext uri="{FF2B5EF4-FFF2-40B4-BE49-F238E27FC236}">
                <a16:creationId xmlns:a16="http://schemas.microsoft.com/office/drawing/2014/main" id="{6E43391C-FCD3-B9B0-5A32-A65D71570D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31348" y="4119644"/>
            <a:ext cx="1191077" cy="1191077"/>
          </a:xfrm>
          <a:prstGeom prst="rect">
            <a:avLst/>
          </a:prstGeom>
        </p:spPr>
      </p:pic>
      <p:pic>
        <p:nvPicPr>
          <p:cNvPr id="13" name="Graphic 12" descr="IV with solid fill">
            <a:extLst>
              <a:ext uri="{FF2B5EF4-FFF2-40B4-BE49-F238E27FC236}">
                <a16:creationId xmlns:a16="http://schemas.microsoft.com/office/drawing/2014/main" id="{91B72A06-DC84-94B6-9953-AD729F06BC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37491" y="3030342"/>
            <a:ext cx="907686" cy="907686"/>
          </a:xfrm>
          <a:prstGeom prst="rect">
            <a:avLst/>
          </a:prstGeom>
        </p:spPr>
      </p:pic>
      <p:sp>
        <p:nvSpPr>
          <p:cNvPr id="15" name="TextBox 14">
            <a:extLst>
              <a:ext uri="{FF2B5EF4-FFF2-40B4-BE49-F238E27FC236}">
                <a16:creationId xmlns:a16="http://schemas.microsoft.com/office/drawing/2014/main" id="{0FF1DADF-C6A7-011E-8FBC-25C7BCE1675B}"/>
              </a:ext>
            </a:extLst>
          </p:cNvPr>
          <p:cNvSpPr txBox="1"/>
          <p:nvPr/>
        </p:nvSpPr>
        <p:spPr>
          <a:xfrm>
            <a:off x="11169069" y="2631365"/>
            <a:ext cx="184731" cy="369332"/>
          </a:xfrm>
          <a:prstGeom prst="rect">
            <a:avLst/>
          </a:prstGeom>
          <a:noFill/>
        </p:spPr>
        <p:txBody>
          <a:bodyPr wrap="none" rtlCol="0">
            <a:spAutoFit/>
          </a:bodyPr>
          <a:lstStyle/>
          <a:p>
            <a:endParaRPr lang="en-US" dirty="0"/>
          </a:p>
        </p:txBody>
      </p:sp>
      <p:pic>
        <p:nvPicPr>
          <p:cNvPr id="16" name="Picture 10" descr="Pill - icon by Adioma">
            <a:extLst>
              <a:ext uri="{FF2B5EF4-FFF2-40B4-BE49-F238E27FC236}">
                <a16:creationId xmlns:a16="http://schemas.microsoft.com/office/drawing/2014/main" id="{207AC5AE-0309-C452-0B7D-C5CCBD9010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9069" y="3168878"/>
            <a:ext cx="630614" cy="630614"/>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Pregnant lady with solid fill">
            <a:extLst>
              <a:ext uri="{FF2B5EF4-FFF2-40B4-BE49-F238E27FC236}">
                <a16:creationId xmlns:a16="http://schemas.microsoft.com/office/drawing/2014/main" id="{FAD17C5C-B51E-600B-BED3-7649FFF815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5984" y="1683319"/>
            <a:ext cx="1558496" cy="1055037"/>
          </a:xfrm>
          <a:prstGeom prst="rect">
            <a:avLst/>
          </a:prstGeom>
        </p:spPr>
      </p:pic>
    </p:spTree>
    <p:extLst>
      <p:ext uri="{BB962C8B-B14F-4D97-AF65-F5344CB8AC3E}">
        <p14:creationId xmlns:p14="http://schemas.microsoft.com/office/powerpoint/2010/main" val="368949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F5918-6EB7-3942-DEEB-4277F34D0ED0}"/>
              </a:ext>
            </a:extLst>
          </p:cNvPr>
          <p:cNvSpPr>
            <a:spLocks noGrp="1"/>
          </p:cNvSpPr>
          <p:nvPr>
            <p:ph type="title"/>
          </p:nvPr>
        </p:nvSpPr>
        <p:spPr/>
        <p:txBody>
          <a:bodyPr/>
          <a:lstStyle/>
          <a:p>
            <a:r>
              <a:rPr lang="en-US" dirty="0"/>
              <a:t>Outcomes &amp; Definitions</a:t>
            </a:r>
          </a:p>
        </p:txBody>
      </p:sp>
      <p:sp>
        <p:nvSpPr>
          <p:cNvPr id="3" name="Content Placeholder 2">
            <a:extLst>
              <a:ext uri="{FF2B5EF4-FFF2-40B4-BE49-F238E27FC236}">
                <a16:creationId xmlns:a16="http://schemas.microsoft.com/office/drawing/2014/main" id="{A1DE0057-E2C2-4DA5-B7A5-11F981956BFD}"/>
              </a:ext>
            </a:extLst>
          </p:cNvPr>
          <p:cNvSpPr>
            <a:spLocks noGrp="1"/>
          </p:cNvSpPr>
          <p:nvPr>
            <p:ph idx="1"/>
          </p:nvPr>
        </p:nvSpPr>
        <p:spPr>
          <a:xfrm>
            <a:off x="751936" y="2205640"/>
            <a:ext cx="5683370" cy="4200272"/>
          </a:xfrm>
        </p:spPr>
        <p:txBody>
          <a:bodyPr>
            <a:normAutofit fontScale="92500" lnSpcReduction="20000"/>
          </a:bodyPr>
          <a:lstStyle/>
          <a:p>
            <a:pPr marL="0" indent="0">
              <a:buNone/>
            </a:pPr>
            <a:r>
              <a:rPr lang="en-US" u="sng" dirty="0"/>
              <a:t>Primary outcomes</a:t>
            </a:r>
          </a:p>
          <a:p>
            <a:pPr marL="0" indent="0">
              <a:buNone/>
            </a:pPr>
            <a:r>
              <a:rPr lang="en-US" u="sng" dirty="0"/>
              <a:t>                                                              </a:t>
            </a:r>
          </a:p>
          <a:p>
            <a:pPr lvl="1"/>
            <a:r>
              <a:rPr lang="en-US" dirty="0"/>
              <a:t>Congenital malformations</a:t>
            </a:r>
          </a:p>
          <a:p>
            <a:pPr lvl="1"/>
            <a:r>
              <a:rPr lang="en-US" dirty="0"/>
              <a:t>Spontaneous abortion</a:t>
            </a:r>
          </a:p>
          <a:p>
            <a:pPr lvl="1"/>
            <a:r>
              <a:rPr lang="en-US" dirty="0"/>
              <a:t>Preterm birth</a:t>
            </a:r>
          </a:p>
          <a:p>
            <a:pPr lvl="1"/>
            <a:r>
              <a:rPr lang="en-US" dirty="0"/>
              <a:t>C-section</a:t>
            </a:r>
          </a:p>
          <a:p>
            <a:pPr lvl="1"/>
            <a:r>
              <a:rPr lang="en-US" dirty="0"/>
              <a:t>Small for gestational age</a:t>
            </a:r>
          </a:p>
          <a:p>
            <a:pPr lvl="1"/>
            <a:r>
              <a:rPr lang="en-US" dirty="0"/>
              <a:t>Low birth weight</a:t>
            </a:r>
          </a:p>
          <a:p>
            <a:pPr lvl="1"/>
            <a:r>
              <a:rPr lang="en-US" dirty="0"/>
              <a:t>NICU stay</a:t>
            </a:r>
          </a:p>
          <a:p>
            <a:pPr lvl="1"/>
            <a:r>
              <a:rPr lang="en-US" dirty="0"/>
              <a:t>Intrauterine growth restriction</a:t>
            </a:r>
          </a:p>
          <a:p>
            <a:pPr lvl="1"/>
            <a:r>
              <a:rPr lang="en-US" dirty="0"/>
              <a:t>Placental events</a:t>
            </a:r>
          </a:p>
          <a:p>
            <a:pPr lvl="1"/>
            <a:r>
              <a:rPr lang="en-US" dirty="0"/>
              <a:t>Neonatal/infant infections</a:t>
            </a:r>
          </a:p>
          <a:p>
            <a:pPr lvl="1"/>
            <a:r>
              <a:rPr lang="en-US" dirty="0"/>
              <a:t>Infant developmental milestones</a:t>
            </a:r>
          </a:p>
          <a:p>
            <a:endParaRPr lang="en-US" dirty="0"/>
          </a:p>
        </p:txBody>
      </p:sp>
      <p:sp>
        <p:nvSpPr>
          <p:cNvPr id="6" name="Content Placeholder 2">
            <a:extLst>
              <a:ext uri="{FF2B5EF4-FFF2-40B4-BE49-F238E27FC236}">
                <a16:creationId xmlns:a16="http://schemas.microsoft.com/office/drawing/2014/main" id="{B4104ECA-2780-1491-CBC6-F26E9EF9E4A5}"/>
              </a:ext>
            </a:extLst>
          </p:cNvPr>
          <p:cNvSpPr txBox="1">
            <a:spLocks/>
          </p:cNvSpPr>
          <p:nvPr/>
        </p:nvSpPr>
        <p:spPr>
          <a:xfrm>
            <a:off x="6508630" y="2434590"/>
            <a:ext cx="5683370" cy="3742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rgbClr val="003D75"/>
                </a:solidFill>
                <a:latin typeface="GOTHAM-MEDIUM" panose="02000604040000020004" pitchFamily="2"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003D75"/>
                </a:solidFill>
                <a:latin typeface="GOTHAM-MEDIUM" panose="02000604040000020004" pitchFamily="2"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rgbClr val="003D75"/>
                </a:solidFill>
                <a:latin typeface="GOTHAM-MEDIUM" panose="02000604040000020004" pitchFamily="2"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rgbClr val="003D75"/>
                </a:solidFill>
                <a:latin typeface="GOTHAM-MEDIUM" panose="02000604040000020004" pitchFamily="2"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rgbClr val="003D75"/>
                </a:solidFill>
                <a:latin typeface="GOTHAM-MEDIUM"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Bivariate analyses to  determine independent effects of specific drug classes on outcomes</a:t>
            </a:r>
          </a:p>
          <a:p>
            <a:endParaRPr lang="en-US" sz="2000" dirty="0"/>
          </a:p>
          <a:p>
            <a:r>
              <a:rPr lang="en-US" sz="2000" dirty="0"/>
              <a:t>Exposure cohorts were UST, VDZ, anti-TNF, immunomodulators, and anti-TNF and immunomodulators</a:t>
            </a:r>
          </a:p>
          <a:p>
            <a:endParaRPr lang="en-US" sz="2000" dirty="0"/>
          </a:p>
          <a:p>
            <a:r>
              <a:rPr lang="en-US" sz="2000" dirty="0"/>
              <a:t>All compared with no exposure to biologics/immunomodulators</a:t>
            </a:r>
          </a:p>
        </p:txBody>
      </p:sp>
    </p:spTree>
    <p:extLst>
      <p:ext uri="{BB962C8B-B14F-4D97-AF65-F5344CB8AC3E}">
        <p14:creationId xmlns:p14="http://schemas.microsoft.com/office/powerpoint/2010/main" val="233681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6A4C-EFA8-2790-0325-C7C39DE1DC1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0307DC82-CA26-FADB-0888-B3C2E2772246}"/>
              </a:ext>
            </a:extLst>
          </p:cNvPr>
          <p:cNvSpPr>
            <a:spLocks noGrp="1"/>
          </p:cNvSpPr>
          <p:nvPr>
            <p:ph idx="1"/>
          </p:nvPr>
        </p:nvSpPr>
        <p:spPr/>
        <p:txBody>
          <a:bodyPr/>
          <a:lstStyle/>
          <a:p>
            <a:r>
              <a:rPr lang="en-US" dirty="0"/>
              <a:t>1,669 completed pregnancies in IBD with 1,610 resulting in a birth of a baby</a:t>
            </a:r>
          </a:p>
          <a:p>
            <a:pPr lvl="1"/>
            <a:r>
              <a:rPr lang="en-US" dirty="0"/>
              <a:t>Mean maternal age: 32 years</a:t>
            </a:r>
          </a:p>
          <a:p>
            <a:pPr lvl="1"/>
            <a:r>
              <a:rPr lang="en-US" dirty="0"/>
              <a:t>IBD duration: 8.5 years</a:t>
            </a:r>
          </a:p>
          <a:p>
            <a:pPr lvl="1"/>
            <a:r>
              <a:rPr lang="en-US" dirty="0"/>
              <a:t>Disease type: 62% Crohn’s disease, 35% Ulcerative colitis, 2% unclassified</a:t>
            </a:r>
          </a:p>
          <a:p>
            <a:pPr lvl="1"/>
            <a:r>
              <a:rPr lang="en-US" dirty="0"/>
              <a:t>Mean total pregnancies, including current: 2.1</a:t>
            </a:r>
          </a:p>
          <a:p>
            <a:pPr marL="457200" lvl="1" indent="0">
              <a:buNone/>
            </a:pPr>
            <a:endParaRPr lang="en-US" dirty="0"/>
          </a:p>
        </p:txBody>
      </p:sp>
    </p:spTree>
    <p:extLst>
      <p:ext uri="{BB962C8B-B14F-4D97-AF65-F5344CB8AC3E}">
        <p14:creationId xmlns:p14="http://schemas.microsoft.com/office/powerpoint/2010/main" val="257642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A654-3F51-395E-A1A2-3B0402591859}"/>
              </a:ext>
            </a:extLst>
          </p:cNvPr>
          <p:cNvSpPr>
            <a:spLocks noGrp="1"/>
          </p:cNvSpPr>
          <p:nvPr>
            <p:ph type="title"/>
          </p:nvPr>
        </p:nvSpPr>
        <p:spPr>
          <a:xfrm>
            <a:off x="242977" y="1398852"/>
            <a:ext cx="10515600" cy="819151"/>
          </a:xfrm>
        </p:spPr>
        <p:txBody>
          <a:bodyPr/>
          <a:lstStyle/>
          <a:p>
            <a:r>
              <a:rPr lang="en-US" dirty="0"/>
              <a:t>Results</a:t>
            </a:r>
          </a:p>
        </p:txBody>
      </p:sp>
      <p:pic>
        <p:nvPicPr>
          <p:cNvPr id="6" name="Picture 5">
            <a:extLst>
              <a:ext uri="{FF2B5EF4-FFF2-40B4-BE49-F238E27FC236}">
                <a16:creationId xmlns:a16="http://schemas.microsoft.com/office/drawing/2014/main" id="{6E8ADBC1-9280-5C0C-1C4A-D562C9D3D142}"/>
              </a:ext>
            </a:extLst>
          </p:cNvPr>
          <p:cNvPicPr>
            <a:picLocks noChangeAspect="1"/>
          </p:cNvPicPr>
          <p:nvPr/>
        </p:nvPicPr>
        <p:blipFill>
          <a:blip r:embed="rId2"/>
          <a:stretch>
            <a:fillRect/>
          </a:stretch>
        </p:blipFill>
        <p:spPr>
          <a:xfrm>
            <a:off x="621307" y="2218003"/>
            <a:ext cx="10137270" cy="4269508"/>
          </a:xfrm>
          <a:prstGeom prst="rect">
            <a:avLst/>
          </a:prstGeom>
        </p:spPr>
      </p:pic>
    </p:spTree>
    <p:extLst>
      <p:ext uri="{BB962C8B-B14F-4D97-AF65-F5344CB8AC3E}">
        <p14:creationId xmlns:p14="http://schemas.microsoft.com/office/powerpoint/2010/main" val="3332615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CA69-48AE-B1F2-AAC8-03C55576F5C0}"/>
              </a:ext>
            </a:extLst>
          </p:cNvPr>
          <p:cNvSpPr>
            <a:spLocks noGrp="1"/>
          </p:cNvSpPr>
          <p:nvPr>
            <p:ph type="title"/>
          </p:nvPr>
        </p:nvSpPr>
        <p:spPr>
          <a:xfrm>
            <a:off x="447675" y="1407024"/>
            <a:ext cx="10515600" cy="819151"/>
          </a:xfrm>
        </p:spPr>
        <p:txBody>
          <a:bodyPr/>
          <a:lstStyle/>
          <a:p>
            <a:r>
              <a:rPr lang="en-US" dirty="0"/>
              <a:t>Key Study Findings</a:t>
            </a:r>
          </a:p>
        </p:txBody>
      </p:sp>
      <p:sp>
        <p:nvSpPr>
          <p:cNvPr id="3" name="Content Placeholder 2">
            <a:extLst>
              <a:ext uri="{FF2B5EF4-FFF2-40B4-BE49-F238E27FC236}">
                <a16:creationId xmlns:a16="http://schemas.microsoft.com/office/drawing/2014/main" id="{3CAF02F7-4812-8840-B631-3F1B65120308}"/>
              </a:ext>
            </a:extLst>
          </p:cNvPr>
          <p:cNvSpPr>
            <a:spLocks noGrp="1"/>
          </p:cNvSpPr>
          <p:nvPr>
            <p:ph idx="1"/>
          </p:nvPr>
        </p:nvSpPr>
        <p:spPr>
          <a:xfrm>
            <a:off x="733425" y="2462269"/>
            <a:ext cx="10725150" cy="3936499"/>
          </a:xfrm>
        </p:spPr>
        <p:txBody>
          <a:bodyPr>
            <a:normAutofit/>
          </a:bodyPr>
          <a:lstStyle/>
          <a:p>
            <a:r>
              <a:rPr lang="en-US" sz="2400" dirty="0"/>
              <a:t>No observed increased risk in congenital malformations, spontaneous abortion, small for gestational age, low birth weight, NICU stay, placental complications, or IUGR with either UST or VDZ compared to other therapy exposures</a:t>
            </a:r>
          </a:p>
          <a:p>
            <a:r>
              <a:rPr lang="en-US" sz="2400" dirty="0"/>
              <a:t>UST was associated with a lower rate of pre-term birth compared to all other therapies including VDZ</a:t>
            </a:r>
          </a:p>
          <a:p>
            <a:r>
              <a:rPr lang="en-US" sz="2400" dirty="0"/>
              <a:t>Infant infections in the first year of life were comparable by drug class, but lower non-serious infections in children with </a:t>
            </a:r>
            <a:r>
              <a:rPr lang="en-US" sz="2400" i="1" dirty="0"/>
              <a:t>in utero </a:t>
            </a:r>
            <a:r>
              <a:rPr lang="en-US" sz="2400" dirty="0"/>
              <a:t>UST exposure</a:t>
            </a:r>
          </a:p>
        </p:txBody>
      </p:sp>
    </p:spTree>
    <p:extLst>
      <p:ext uri="{BB962C8B-B14F-4D97-AF65-F5344CB8AC3E}">
        <p14:creationId xmlns:p14="http://schemas.microsoft.com/office/powerpoint/2010/main" val="321375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4DACA1F8-9C4C-5742-A5B0-E3FEB4B09FA3}" vid="{04ECDA4A-D5FC-3945-A844-6F4A617F54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89989C00854440814EE6586A2E4C2B" ma:contentTypeVersion="18" ma:contentTypeDescription="Create a new document." ma:contentTypeScope="" ma:versionID="87758759d05e06cc80316d67ce6cee17">
  <xsd:schema xmlns:xsd="http://www.w3.org/2001/XMLSchema" xmlns:xs="http://www.w3.org/2001/XMLSchema" xmlns:p="http://schemas.microsoft.com/office/2006/metadata/properties" xmlns:ns2="b760192c-e533-4338-b0f9-1ff3998d6e3e" xmlns:ns3="8bd30ee2-4746-4efb-9d1c-b787e94acd8d" targetNamespace="http://schemas.microsoft.com/office/2006/metadata/properties" ma:root="true" ma:fieldsID="5b24c507c78746a2e00c63fdff154261" ns2:_="" ns3:_="">
    <xsd:import namespace="b760192c-e533-4338-b0f9-1ff3998d6e3e"/>
    <xsd:import namespace="8bd30ee2-4746-4efb-9d1c-b787e94acd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0192c-e533-4338-b0f9-1ff3998d6e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d7ea3aa-744b-45d6-b40f-39600c655c3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d30ee2-4746-4efb-9d1c-b787e94acd8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dd53964-afd9-4525-91bb-182c538c8232}" ma:internalName="TaxCatchAll" ma:showField="CatchAllData" ma:web="8bd30ee2-4746-4efb-9d1c-b787e94acd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60192c-e533-4338-b0f9-1ff3998d6e3e">
      <Terms xmlns="http://schemas.microsoft.com/office/infopath/2007/PartnerControls"/>
    </lcf76f155ced4ddcb4097134ff3c332f>
    <TaxCatchAll xmlns="8bd30ee2-4746-4efb-9d1c-b787e94acd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D7CF73-DEE3-475C-88E3-F326DF230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0192c-e533-4338-b0f9-1ff3998d6e3e"/>
    <ds:schemaRef ds:uri="8bd30ee2-4746-4efb-9d1c-b787e94acd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03BE70-AED1-4368-B608-E166A79FA027}">
  <ds:schemaRefs>
    <ds:schemaRef ds:uri="http://schemas.microsoft.com/office/2006/metadata/properties"/>
    <ds:schemaRef ds:uri="http://schemas.microsoft.com/office/infopath/2007/PartnerControls"/>
    <ds:schemaRef ds:uri="b760192c-e533-4338-b0f9-1ff3998d6e3e"/>
    <ds:schemaRef ds:uri="8bd30ee2-4746-4efb-9d1c-b787e94acd8d"/>
  </ds:schemaRefs>
</ds:datastoreItem>
</file>

<file path=customXml/itemProps3.xml><?xml version="1.0" encoding="utf-8"?>
<ds:datastoreItem xmlns:ds="http://schemas.openxmlformats.org/officeDocument/2006/customXml" ds:itemID="{CE1BD1CA-77A6-40C1-8CDC-B7D65CA8BF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1728</TotalTime>
  <Words>578</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GOTHAM-MEDIUM</vt:lpstr>
      <vt:lpstr>Helvetica</vt:lpstr>
      <vt:lpstr>Wingdings</vt:lpstr>
      <vt:lpstr>Office Theme</vt:lpstr>
      <vt:lpstr>PowerPoint Presentation</vt:lpstr>
      <vt:lpstr>Study Question</vt:lpstr>
      <vt:lpstr>Why is This Important?</vt:lpstr>
      <vt:lpstr>Study Design</vt:lpstr>
      <vt:lpstr>Interventions</vt:lpstr>
      <vt:lpstr>Outcomes &amp; Definitions</vt:lpstr>
      <vt:lpstr>Results</vt:lpstr>
      <vt:lpstr>Results</vt:lpstr>
      <vt:lpstr>Key Study Findings</vt:lpstr>
      <vt:lpstr>Study Limitations</vt:lpstr>
      <vt:lpstr>How Should We Apply This to Our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Nazli Begum Ozturk</dc:creator>
  <cp:lastModifiedBy>Claire Neumann</cp:lastModifiedBy>
  <cp:revision>21</cp:revision>
  <dcterms:created xsi:type="dcterms:W3CDTF">2024-05-29T15:23:57Z</dcterms:created>
  <dcterms:modified xsi:type="dcterms:W3CDTF">2025-07-16T03:25:32Z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0x010100AD89989C00854440814EE6586A2E4C2B</vt:lpwstr>
  </property>
</Properties>
</file>